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147349474" r:id="rId5"/>
    <p:sldId id="2147349536" r:id="rId6"/>
    <p:sldId id="272" r:id="rId7"/>
    <p:sldId id="2147349537" r:id="rId8"/>
    <p:sldId id="2147349541" r:id="rId9"/>
    <p:sldId id="2147349543" r:id="rId10"/>
    <p:sldId id="2147349538" r:id="rId11"/>
    <p:sldId id="2147349544" r:id="rId12"/>
    <p:sldId id="2147349540" r:id="rId13"/>
    <p:sldId id="214734953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1F"/>
    <a:srgbClr val="2F5597"/>
    <a:srgbClr val="E4544B"/>
    <a:srgbClr val="001C7D"/>
    <a:srgbClr val="66CCE8"/>
    <a:srgbClr val="189ED9"/>
    <a:srgbClr val="FE9420"/>
    <a:srgbClr val="EFD831"/>
    <a:srgbClr val="F0F0F0"/>
    <a:srgbClr val="65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F2ED7-7D02-4860-878C-BFD2B2D27C85}" v="7" dt="2024-11-05T21:42:39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4397DC-82AE-5481-4EA1-628181AB94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85843-59AD-8F34-A26D-3FADA27E3E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513D4-4AD8-4766-BFCE-73B902C4957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6472D-4C45-75EA-E972-195F3650C2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F6A95-5B91-BA14-EC05-6892CA8B0B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3FE1-AF0C-4BAC-BF03-B99EC912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93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C2E7-C2CE-4940-984A-73D9D520711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3B83-B6CD-4106-95BE-C45CA491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1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3B83-B6CD-4106-95BE-C45CA49197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3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E601-2FE6-D472-90C0-6F4F40645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627F3-1767-AE1E-89CB-08EFF3EF1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0208F-0A04-7B91-6889-05A5D624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0E161-77A5-F5EB-532F-E52B4939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115AF-0690-E73E-EF23-0A7225DC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8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5262-A0C8-02D5-D18A-155BF491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DB946-CAC9-537A-05C3-BCAEE75A7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DA58-FAE0-96EA-A886-9472F515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42905-F666-53E5-62B7-CF4993C4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64843-166A-878C-76B1-D92219C0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42C171-91A5-5687-0753-C72D3F28C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46B09-8254-A3CC-7230-13C081FDC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489E0-A80A-B912-E314-E2E102C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9C6AA-05F0-B1C3-8946-913FB02C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5FB57-E422-848F-69C1-19D082BB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2186-8832-C02E-B803-6B5504D6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1F4B-3710-C9C0-0747-1B77D2EF7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C856A-0A8D-3982-294F-3DB5001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118D-5F5C-4531-2547-B743003B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C4788-BB9E-4373-2898-C16A47D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8D04-B3DC-6710-6B5E-4373B888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15A21-934C-1F1E-8D23-CE24FE9C0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7532E-CD98-1AE7-6D7F-6AB74241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6ECA-76A0-6738-250C-97DF5E49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A6FC4-9494-A221-7F69-81E41EC0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6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BF95-A2B8-FE4D-2F25-2A93B8F3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33CD-87DB-C265-7795-8B6F36E70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CB7C0-E36C-948E-232E-248071BB2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7C2E0-42F0-8FE2-2213-5751625D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DC477-6165-CADE-D536-8A58E83E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1B944-1FFC-FF78-E94C-EAFBE64D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9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4F12-BBFF-3A07-6817-774A8C43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03838-4D0F-0BDB-343C-E83376191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A1D4D-A6FC-7101-1C99-D50F05BA2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DF198-326F-8702-E686-F3BCCF0B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B4025-47D6-FECE-B261-5DB352296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25B5A-AFC6-9302-83A1-9B0C392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CDA457-BD2B-B669-DCF4-166BBBB6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DFEA1-02F4-375E-D061-9D928C49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49C2-A5CF-F5CF-A93C-75101C7F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96B86-4248-EAC7-1491-138D4A13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1CEAC-CDCA-0F20-68A5-FE872C03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72A88-5B31-D6A0-58D3-FBF4BCA6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8EEAC-58CD-0B8E-6E6D-BBA17417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601A3-A291-2A15-342A-C9715F01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6613C-878D-560A-D0F5-65DC89BC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4F6C-BE11-AD90-78E0-A97CEC9D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C11C0-3DDC-AD05-F9CA-308A5CCB1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E014B-BBD6-5DDF-45A7-2EAC1ECFB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A1A37-78DC-51C0-F43C-02D683CC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9F09-153D-7B18-A68F-B55E41C0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5C10-22C4-0820-7E0E-A67DBF3C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1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2814-3D73-EA99-BB2D-44D4AC2D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20C3E-71C2-0967-0971-5DB734D91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5FB01-12F4-35A5-10C5-D17694AB6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C281-DA43-06A6-6259-AA6CEE1D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0B8B0-4816-04AA-6B55-0861FE1F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91ADC-F878-8F98-1637-49288513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17DCE-D902-3D0B-CBAA-E11F2FAA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BA532-1DE9-927F-0782-C6E24E53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12767-60C4-47B2-A33F-D51405EC5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37F6-7735-45A5-BE62-0ECAE7B199F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BC48-7BBB-4E72-8A0C-0E0DC3EFB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88166-21E2-7AC1-A3A0-61C547B70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6D7A-0372-4E0E-8C8E-2A49BDE2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3762C35D-0CCD-754C-605A-D42AE33C42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3854" y="0"/>
            <a:ext cx="1220585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73793-65C2-1F26-AF73-B22BC7C49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546" y="819510"/>
            <a:ext cx="7204363" cy="2387600"/>
          </a:xfrm>
        </p:spPr>
        <p:txBody>
          <a:bodyPr>
            <a:normAutofit fontScale="90000"/>
          </a:bodyPr>
          <a:lstStyle/>
          <a:p>
            <a:r>
              <a:rPr lang="en-US" sz="7000" b="1">
                <a:solidFill>
                  <a:schemeClr val="bg1"/>
                </a:solidFill>
              </a:rPr>
              <a:t>Practical AI Applications with Project Management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1E2FE-D97B-78CA-4C15-3AF7C101F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1" y="3717252"/>
            <a:ext cx="5444896" cy="16557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Jeffry Lewis, CIO/KDOL and </a:t>
            </a:r>
          </a:p>
          <a:p>
            <a:r>
              <a:rPr lang="en-US">
                <a:solidFill>
                  <a:schemeClr val="bg1"/>
                </a:solidFill>
              </a:rPr>
              <a:t>Tami Herron, PMO Manager/KDOL</a:t>
            </a:r>
          </a:p>
        </p:txBody>
      </p:sp>
      <p:pic>
        <p:nvPicPr>
          <p:cNvPr id="4" name="Ribbon" descr="A white banner with stars&#10;&#10;Description automatically generated">
            <a:extLst>
              <a:ext uri="{FF2B5EF4-FFF2-40B4-BE49-F238E27FC236}">
                <a16:creationId xmlns:a16="http://schemas.microsoft.com/office/drawing/2014/main" id="{8399ECA2-9B5F-57CA-FAAA-B54565456C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82"/>
            <a:ext cx="6109854" cy="6665295"/>
          </a:xfrm>
          <a:prstGeom prst="rect">
            <a:avLst/>
          </a:prstGeom>
        </p:spPr>
      </p:pic>
      <p:pic>
        <p:nvPicPr>
          <p:cNvPr id="10" name="Picture 9" descr="A black background with white text and yellow text&#10;&#10;Description automatically generated">
            <a:extLst>
              <a:ext uri="{FF2B5EF4-FFF2-40B4-BE49-F238E27FC236}">
                <a16:creationId xmlns:a16="http://schemas.microsoft.com/office/drawing/2014/main" id="{7EA1F74C-A847-0D02-311A-831D12545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19" y="5648625"/>
            <a:ext cx="1587599" cy="9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53192AA-7FB5-0156-BC47-4220026B32DB}"/>
              </a:ext>
            </a:extLst>
          </p:cNvPr>
          <p:cNvSpPr>
            <a:spLocks/>
          </p:cNvSpPr>
          <p:nvPr/>
        </p:nvSpPr>
        <p:spPr>
          <a:xfrm>
            <a:off x="-30480" y="-5148"/>
            <a:ext cx="5626609" cy="6868295"/>
          </a:xfrm>
          <a:custGeom>
            <a:avLst/>
            <a:gdLst>
              <a:gd name="connsiteX0" fmla="*/ 0 w 4526280"/>
              <a:gd name="connsiteY0" fmla="*/ 0 h 6858000"/>
              <a:gd name="connsiteX1" fmla="*/ 4526280 w 4526280"/>
              <a:gd name="connsiteY1" fmla="*/ 0 h 6858000"/>
              <a:gd name="connsiteX2" fmla="*/ 4526280 w 4526280"/>
              <a:gd name="connsiteY2" fmla="*/ 6858000 h 6858000"/>
              <a:gd name="connsiteX3" fmla="*/ 0 w 4526280"/>
              <a:gd name="connsiteY3" fmla="*/ 6858000 h 6858000"/>
              <a:gd name="connsiteX4" fmla="*/ 0 w 4526280"/>
              <a:gd name="connsiteY4" fmla="*/ 0 h 6858000"/>
              <a:gd name="connsiteX0" fmla="*/ 0 w 4526280"/>
              <a:gd name="connsiteY0" fmla="*/ 0 h 6858000"/>
              <a:gd name="connsiteX1" fmla="*/ 4526280 w 4526280"/>
              <a:gd name="connsiteY1" fmla="*/ 0 h 6858000"/>
              <a:gd name="connsiteX2" fmla="*/ 3261360 w 4526280"/>
              <a:gd name="connsiteY2" fmla="*/ 6842760 h 6858000"/>
              <a:gd name="connsiteX3" fmla="*/ 0 w 4526280"/>
              <a:gd name="connsiteY3" fmla="*/ 6858000 h 6858000"/>
              <a:gd name="connsiteX4" fmla="*/ 0 w 4526280"/>
              <a:gd name="connsiteY4" fmla="*/ 0 h 6858000"/>
              <a:gd name="connsiteX0" fmla="*/ 0 w 5074920"/>
              <a:gd name="connsiteY0" fmla="*/ 15240 h 6873240"/>
              <a:gd name="connsiteX1" fmla="*/ 5074920 w 5074920"/>
              <a:gd name="connsiteY1" fmla="*/ 0 h 6873240"/>
              <a:gd name="connsiteX2" fmla="*/ 3261360 w 5074920"/>
              <a:gd name="connsiteY2" fmla="*/ 6858000 h 6873240"/>
              <a:gd name="connsiteX3" fmla="*/ 0 w 5074920"/>
              <a:gd name="connsiteY3" fmla="*/ 6873240 h 6873240"/>
              <a:gd name="connsiteX4" fmla="*/ 0 w 5074920"/>
              <a:gd name="connsiteY4" fmla="*/ 15240 h 6873240"/>
              <a:gd name="connsiteX0" fmla="*/ 0 w 5074920"/>
              <a:gd name="connsiteY0" fmla="*/ 15240 h 6873240"/>
              <a:gd name="connsiteX1" fmla="*/ 5074920 w 5074920"/>
              <a:gd name="connsiteY1" fmla="*/ 0 h 6873240"/>
              <a:gd name="connsiteX2" fmla="*/ 3870960 w 5074920"/>
              <a:gd name="connsiteY2" fmla="*/ 6873240 h 6873240"/>
              <a:gd name="connsiteX3" fmla="*/ 0 w 5074920"/>
              <a:gd name="connsiteY3" fmla="*/ 6873240 h 6873240"/>
              <a:gd name="connsiteX4" fmla="*/ 0 w 5074920"/>
              <a:gd name="connsiteY4" fmla="*/ 15240 h 6873240"/>
              <a:gd name="connsiteX0" fmla="*/ 0 w 5074920"/>
              <a:gd name="connsiteY0" fmla="*/ 15240 h 6888480"/>
              <a:gd name="connsiteX1" fmla="*/ 5074920 w 5074920"/>
              <a:gd name="connsiteY1" fmla="*/ 0 h 6888480"/>
              <a:gd name="connsiteX2" fmla="*/ 4143074 w 5074920"/>
              <a:gd name="connsiteY2" fmla="*/ 6888480 h 6888480"/>
              <a:gd name="connsiteX3" fmla="*/ 0 w 5074920"/>
              <a:gd name="connsiteY3" fmla="*/ 6873240 h 6888480"/>
              <a:gd name="connsiteX4" fmla="*/ 0 w 5074920"/>
              <a:gd name="connsiteY4" fmla="*/ 15240 h 6888480"/>
              <a:gd name="connsiteX0" fmla="*/ 27641 w 5102561"/>
              <a:gd name="connsiteY0" fmla="*/ 15240 h 6893651"/>
              <a:gd name="connsiteX1" fmla="*/ 5102561 w 5102561"/>
              <a:gd name="connsiteY1" fmla="*/ 0 h 6893651"/>
              <a:gd name="connsiteX2" fmla="*/ 4170715 w 5102561"/>
              <a:gd name="connsiteY2" fmla="*/ 6888480 h 6893651"/>
              <a:gd name="connsiteX3" fmla="*/ 0 w 5102561"/>
              <a:gd name="connsiteY3" fmla="*/ 6893651 h 6893651"/>
              <a:gd name="connsiteX4" fmla="*/ 27641 w 5102561"/>
              <a:gd name="connsiteY4" fmla="*/ 15240 h 6893651"/>
              <a:gd name="connsiteX0" fmla="*/ 18427 w 5102561"/>
              <a:gd name="connsiteY0" fmla="*/ 0 h 6898821"/>
              <a:gd name="connsiteX1" fmla="*/ 5102561 w 5102561"/>
              <a:gd name="connsiteY1" fmla="*/ 5170 h 6898821"/>
              <a:gd name="connsiteX2" fmla="*/ 4170715 w 5102561"/>
              <a:gd name="connsiteY2" fmla="*/ 6893650 h 6898821"/>
              <a:gd name="connsiteX3" fmla="*/ 0 w 5102561"/>
              <a:gd name="connsiteY3" fmla="*/ 6898821 h 6898821"/>
              <a:gd name="connsiteX4" fmla="*/ 18427 w 5102561"/>
              <a:gd name="connsiteY4" fmla="*/ 0 h 6898821"/>
              <a:gd name="connsiteX0" fmla="*/ 18427 w 5102561"/>
              <a:gd name="connsiteY0" fmla="*/ 0 h 6898821"/>
              <a:gd name="connsiteX1" fmla="*/ 5102561 w 5102561"/>
              <a:gd name="connsiteY1" fmla="*/ 5170 h 6898821"/>
              <a:gd name="connsiteX2" fmla="*/ 4170715 w 5102561"/>
              <a:gd name="connsiteY2" fmla="*/ 6893650 h 6898821"/>
              <a:gd name="connsiteX3" fmla="*/ 0 w 5102561"/>
              <a:gd name="connsiteY3" fmla="*/ 6898821 h 6898821"/>
              <a:gd name="connsiteX4" fmla="*/ 18427 w 5102561"/>
              <a:gd name="connsiteY4" fmla="*/ 0 h 68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561" h="6898821">
                <a:moveTo>
                  <a:pt x="18427" y="0"/>
                </a:moveTo>
                <a:lnTo>
                  <a:pt x="5102561" y="5170"/>
                </a:lnTo>
                <a:lnTo>
                  <a:pt x="4170715" y="6893650"/>
                </a:lnTo>
                <a:lnTo>
                  <a:pt x="0" y="6898821"/>
                </a:lnTo>
                <a:cubicBezTo>
                  <a:pt x="6142" y="4599214"/>
                  <a:pt x="12285" y="2299607"/>
                  <a:pt x="1842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1035273" rIns="151718" bIns="384689" numCol="1" spcCol="1270" rtlCol="0" anchor="t" anchorCtr="0">
            <a:noAutofit/>
          </a:bodyPr>
          <a:lstStyle/>
          <a:p>
            <a:pPr mar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b="1" kern="1200"/>
          </a:p>
        </p:txBody>
      </p:sp>
      <p:pic>
        <p:nvPicPr>
          <p:cNvPr id="5" name="Example" hidden="1">
            <a:extLst>
              <a:ext uri="{FF2B5EF4-FFF2-40B4-BE49-F238E27FC236}">
                <a16:creationId xmlns:a16="http://schemas.microsoft.com/office/drawing/2014/main" id="{32E6384C-8D6A-53A9-2293-55E19B0420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200000" cy="6873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30C3F-8E99-6F60-E95E-39426F583BF6}"/>
              </a:ext>
            </a:extLst>
          </p:cNvPr>
          <p:cNvSpPr txBox="1"/>
          <p:nvPr/>
        </p:nvSpPr>
        <p:spPr>
          <a:xfrm>
            <a:off x="982220" y="1972294"/>
            <a:ext cx="5516880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>
                <a:solidFill>
                  <a:schemeClr val="bg1"/>
                </a:solidFill>
              </a:rPr>
              <a:t>Website: </a:t>
            </a:r>
            <a:r>
              <a:rPr lang="en-US">
                <a:solidFill>
                  <a:schemeClr val="bg1"/>
                </a:solidFill>
              </a:rPr>
              <a:t>dol.ks.gov</a:t>
            </a:r>
          </a:p>
          <a:p>
            <a:pPr>
              <a:lnSpc>
                <a:spcPct val="200000"/>
              </a:lnSpc>
            </a:pPr>
            <a:r>
              <a:rPr lang="en-US" b="1">
                <a:solidFill>
                  <a:schemeClr val="bg1"/>
                </a:solidFill>
              </a:rPr>
              <a:t>Twitter:</a:t>
            </a:r>
            <a:r>
              <a:rPr lang="en-US">
                <a:solidFill>
                  <a:schemeClr val="bg1"/>
                </a:solidFill>
              </a:rPr>
              <a:t> @KansasDOL</a:t>
            </a:r>
          </a:p>
          <a:p>
            <a:pPr>
              <a:lnSpc>
                <a:spcPct val="200000"/>
              </a:lnSpc>
            </a:pPr>
            <a:r>
              <a:rPr lang="en-US" b="1">
                <a:solidFill>
                  <a:schemeClr val="bg1"/>
                </a:solidFill>
              </a:rPr>
              <a:t>Facebook: </a:t>
            </a:r>
            <a:r>
              <a:rPr lang="en-US">
                <a:solidFill>
                  <a:schemeClr val="bg1"/>
                </a:solidFill>
              </a:rPr>
              <a:t>facebook.com/KansasDOL</a:t>
            </a:r>
          </a:p>
          <a:p>
            <a:pPr>
              <a:lnSpc>
                <a:spcPct val="200000"/>
              </a:lnSpc>
            </a:pPr>
            <a:r>
              <a:rPr lang="en-US" b="1">
                <a:solidFill>
                  <a:schemeClr val="bg1"/>
                </a:solidFill>
              </a:rPr>
              <a:t>LinkedIn: </a:t>
            </a:r>
            <a:r>
              <a:rPr lang="en-US">
                <a:solidFill>
                  <a:schemeClr val="bg1"/>
                </a:solidFill>
              </a:rPr>
              <a:t>linkedin.com/company/KDOL</a:t>
            </a:r>
          </a:p>
          <a:p>
            <a:pPr>
              <a:lnSpc>
                <a:spcPct val="200000"/>
              </a:lnSpc>
            </a:pPr>
            <a:r>
              <a:rPr lang="en-US" b="1">
                <a:solidFill>
                  <a:schemeClr val="bg1"/>
                </a:solidFill>
              </a:rPr>
              <a:t>Instagram: </a:t>
            </a:r>
            <a:r>
              <a:rPr lang="en-US">
                <a:solidFill>
                  <a:schemeClr val="bg1"/>
                </a:solidFill>
              </a:rPr>
              <a:t>ks_dol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F528D-0A23-8963-068A-35CF2E4EC8CE}"/>
              </a:ext>
            </a:extLst>
          </p:cNvPr>
          <p:cNvGrpSpPr/>
          <p:nvPr/>
        </p:nvGrpSpPr>
        <p:grpSpPr>
          <a:xfrm>
            <a:off x="610985" y="2263453"/>
            <a:ext cx="132516" cy="2356138"/>
            <a:chOff x="896910" y="2263453"/>
            <a:chExt cx="132516" cy="2356138"/>
          </a:xfrm>
          <a:solidFill>
            <a:srgbClr val="F4B11F"/>
          </a:solidFill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8C07DAA2-CFBC-356E-F93A-729EA76BCF11}"/>
                </a:ext>
              </a:extLst>
            </p:cNvPr>
            <p:cNvSpPr/>
            <p:nvPr/>
          </p:nvSpPr>
          <p:spPr>
            <a:xfrm rot="5400000">
              <a:off x="886309" y="2274054"/>
              <a:ext cx="153718" cy="132516"/>
            </a:xfrm>
            <a:prstGeom prst="triangle">
              <a:avLst/>
            </a:prstGeom>
            <a:grpFill/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035273" rIns="151718" bIns="384689" numCol="1" spcCol="1270" rtlCol="0" anchor="t" anchorCtr="0">
              <a:noAutofit/>
            </a:bodyPr>
            <a:lstStyle/>
            <a:p>
              <a:pPr mar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4DCCA16-B131-5824-25BC-D25E05468919}"/>
                </a:ext>
              </a:extLst>
            </p:cNvPr>
            <p:cNvSpPr/>
            <p:nvPr/>
          </p:nvSpPr>
          <p:spPr>
            <a:xfrm rot="5400000">
              <a:off x="886309" y="2824659"/>
              <a:ext cx="153718" cy="132516"/>
            </a:xfrm>
            <a:prstGeom prst="triangle">
              <a:avLst/>
            </a:prstGeom>
            <a:grpFill/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035273" rIns="151718" bIns="384689" numCol="1" spcCol="1270" rtlCol="0" anchor="t" anchorCtr="0">
              <a:noAutofit/>
            </a:bodyPr>
            <a:lstStyle/>
            <a:p>
              <a:pPr mar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9638187A-E8A1-CBC9-A13E-EABA41EE47AE}"/>
                </a:ext>
              </a:extLst>
            </p:cNvPr>
            <p:cNvSpPr/>
            <p:nvPr/>
          </p:nvSpPr>
          <p:spPr>
            <a:xfrm rot="5400000">
              <a:off x="886309" y="3375264"/>
              <a:ext cx="153718" cy="132516"/>
            </a:xfrm>
            <a:prstGeom prst="triangle">
              <a:avLst/>
            </a:prstGeom>
            <a:grpFill/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035273" rIns="151718" bIns="384689" numCol="1" spcCol="1270" rtlCol="0" anchor="t" anchorCtr="0">
              <a:noAutofit/>
            </a:bodyPr>
            <a:lstStyle/>
            <a:p>
              <a:pPr mar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1AE49F2-784E-466B-CCA3-B24A2CA193CD}"/>
                </a:ext>
              </a:extLst>
            </p:cNvPr>
            <p:cNvSpPr/>
            <p:nvPr/>
          </p:nvSpPr>
          <p:spPr>
            <a:xfrm rot="5400000">
              <a:off x="886309" y="3925869"/>
              <a:ext cx="153718" cy="132516"/>
            </a:xfrm>
            <a:prstGeom prst="triangle">
              <a:avLst/>
            </a:prstGeom>
            <a:grpFill/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035273" rIns="151718" bIns="384689" numCol="1" spcCol="1270" rtlCol="0" anchor="t" anchorCtr="0">
              <a:noAutofit/>
            </a:bodyPr>
            <a:lstStyle/>
            <a:p>
              <a:pPr mar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B9DFD1E-E2A3-05A3-7C35-54CEBEFE9165}"/>
                </a:ext>
              </a:extLst>
            </p:cNvPr>
            <p:cNvSpPr/>
            <p:nvPr/>
          </p:nvSpPr>
          <p:spPr>
            <a:xfrm rot="5400000">
              <a:off x="886309" y="4476474"/>
              <a:ext cx="153718" cy="132516"/>
            </a:xfrm>
            <a:prstGeom prst="triangle">
              <a:avLst/>
            </a:prstGeom>
            <a:grpFill/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035273" rIns="151718" bIns="384689" numCol="1" spcCol="1270" rtlCol="0" anchor="t" anchorCtr="0">
              <a:noAutofit/>
            </a:bodyPr>
            <a:lstStyle/>
            <a:p>
              <a:pPr mar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/>
            </a:p>
          </p:txBody>
        </p:sp>
      </p:grp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827696D4-5F5B-7F94-350D-8F58F651A535}"/>
              </a:ext>
            </a:extLst>
          </p:cNvPr>
          <p:cNvSpPr/>
          <p:nvPr/>
        </p:nvSpPr>
        <p:spPr>
          <a:xfrm flipH="1">
            <a:off x="11689080" y="4204838"/>
            <a:ext cx="502920" cy="2653162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1035273" rIns="151718" bIns="384689" numCol="1" spcCol="1270" rtlCol="0" anchor="t" anchorCtr="0">
            <a:noAutofit/>
          </a:bodyPr>
          <a:lstStyle/>
          <a:p>
            <a:pPr mar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b="1" kern="120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8B098-DDED-7624-0028-DCF92044163A}"/>
              </a:ext>
            </a:extLst>
          </p:cNvPr>
          <p:cNvSpPr txBox="1"/>
          <p:nvPr/>
        </p:nvSpPr>
        <p:spPr>
          <a:xfrm>
            <a:off x="685800" y="100584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4B11F"/>
                </a:solidFill>
              </a:rPr>
              <a:t>Connect With Us</a:t>
            </a:r>
          </a:p>
        </p:txBody>
      </p:sp>
      <p:pic>
        <p:nvPicPr>
          <p:cNvPr id="8" name="Picture 7" descr="A logo with yellow and blue text&#10;&#10;Description automatically generated">
            <a:extLst>
              <a:ext uri="{FF2B5EF4-FFF2-40B4-BE49-F238E27FC236}">
                <a16:creationId xmlns:a16="http://schemas.microsoft.com/office/drawing/2014/main" id="{F92C83DF-B733-3682-A293-F5FB4D336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35" y="2494008"/>
            <a:ext cx="2983991" cy="17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80000">
                                          <p:cBhvr>
                                            <p:cTn id="6" dur="19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9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B9DE29-90BA-5A66-3ADA-A3C4B85DBB21}"/>
              </a:ext>
            </a:extLst>
          </p:cNvPr>
          <p:cNvSpPr/>
          <p:nvPr/>
        </p:nvSpPr>
        <p:spPr>
          <a:xfrm>
            <a:off x="198120" y="228600"/>
            <a:ext cx="11795760" cy="640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C8EFFE3-6388-0C0B-5E7C-5671707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" y="5866089"/>
            <a:ext cx="1113606" cy="6409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6BC55D-CFC2-E294-730F-ECC7CD76A1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Introduction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8E24B0-F8DC-8F13-C1E5-84583B881EA7}"/>
              </a:ext>
            </a:extLst>
          </p:cNvPr>
          <p:cNvSpPr txBox="1">
            <a:spLocks/>
          </p:cNvSpPr>
          <p:nvPr/>
        </p:nvSpPr>
        <p:spPr>
          <a:xfrm>
            <a:off x="967197" y="18352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Last year I joined the Kansas Department of Labor as the PMO Manager. The goal was for us to create a Project Management Office within KDOL to implement standardized project management practices to ensuring timely and successful delivery of critical IT projects.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Our key responsibilities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Project planning and resource management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Managing stakeholder relationships and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Documenting processes and best practices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Leveraging AI through ChatGPT has helped us research and implement best practices, streamline processes, develop effective communication strategies and foster a new, collaborative way of working as a team.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4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B9DE29-90BA-5A66-3ADA-A3C4B85DBB21}"/>
              </a:ext>
            </a:extLst>
          </p:cNvPr>
          <p:cNvSpPr/>
          <p:nvPr/>
        </p:nvSpPr>
        <p:spPr>
          <a:xfrm>
            <a:off x="198120" y="228600"/>
            <a:ext cx="11795760" cy="640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C8EFFE3-6388-0C0B-5E7C-5671707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" y="5866089"/>
            <a:ext cx="1113606" cy="6409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6BC55D-CFC2-E294-730F-ECC7CD76A1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Challenges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8E24B0-F8DC-8F13-C1E5-84583B881EA7}"/>
              </a:ext>
            </a:extLst>
          </p:cNvPr>
          <p:cNvSpPr txBox="1">
            <a:spLocks/>
          </p:cNvSpPr>
          <p:nvPr/>
        </p:nvSpPr>
        <p:spPr>
          <a:xfrm>
            <a:off x="967197" y="1874949"/>
            <a:ext cx="10515600" cy="45701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Our project management team encountered several key challenges: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Lack of transparency into PMO Processes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Lack of clarity about what qualifies as a project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Uncertainty about the role and responsibilities of Project Managers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Questions about the value of project management to business and IT stakeholders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Inconsistent language and terminology when describing Project Management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Challenges in managing and sharing project knowledge across the Agency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Lack of Business Requirements heading into a project</a:t>
            </a:r>
          </a:p>
          <a:p>
            <a:pPr lvl="1" algn="l"/>
            <a:endParaRPr lang="en-US"/>
          </a:p>
          <a:p>
            <a:pPr lvl="1" algn="l"/>
            <a:r>
              <a:rPr lang="en-US"/>
              <a:t>These challenges hindered our ability to focus on strategic project delivery and drive projects to successful completion.</a:t>
            </a:r>
          </a:p>
          <a:p>
            <a:pPr lvl="1" algn="l"/>
            <a:endParaRPr lang="en-US"/>
          </a:p>
          <a:p>
            <a:pPr lvl="1" algn="l"/>
            <a:r>
              <a:rPr lang="en-US"/>
              <a:t>SOLUTION: ChatGPT helped us define the role of the PMO in clear, consistent terms, allowing us to align with our KITO office and PMO best practices.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1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B9DE29-90BA-5A66-3ADA-A3C4B85DBB21}"/>
              </a:ext>
            </a:extLst>
          </p:cNvPr>
          <p:cNvSpPr/>
          <p:nvPr/>
        </p:nvSpPr>
        <p:spPr>
          <a:xfrm>
            <a:off x="198120" y="228600"/>
            <a:ext cx="11795760" cy="640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C8EFFE3-6388-0C0B-5E7C-5671707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" y="5866089"/>
            <a:ext cx="1113606" cy="6409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6BC55D-CFC2-E294-730F-ECC7CD76A1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ChatGPT as a Best Practice Engine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8E24B0-F8DC-8F13-C1E5-84583B881EA7}"/>
              </a:ext>
            </a:extLst>
          </p:cNvPr>
          <p:cNvSpPr txBox="1">
            <a:spLocks/>
          </p:cNvSpPr>
          <p:nvPr/>
        </p:nvSpPr>
        <p:spPr>
          <a:xfrm>
            <a:off x="967197" y="18352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AI helped us standardize using industry best practices;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By assisting in research to define best practices within multiple industries;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Ensuring that the PMO is aligned with up-to-date practices and trends;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Allowing us to adopt methodologies that have been proven and successfully implemented elsewhere, reducing the trial-and-error phase and providing a solid foundation for our PMO;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Provide instant access to project management guidelines, frameworks and other resources, driving towards consistency in proven processes.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AI also helped us streamline processes by;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Using prompts to answers questions related to processes, tools and best practice;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Consolidating multiple sources targeted at specific questions/processes, allowing for faster decision-making.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It learns!</a:t>
            </a:r>
          </a:p>
          <a:p>
            <a:pPr algn="l"/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B9DE29-90BA-5A66-3ADA-A3C4B85DBB21}"/>
              </a:ext>
            </a:extLst>
          </p:cNvPr>
          <p:cNvSpPr/>
          <p:nvPr/>
        </p:nvSpPr>
        <p:spPr>
          <a:xfrm>
            <a:off x="198120" y="228600"/>
            <a:ext cx="11795760" cy="640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C8EFFE3-6388-0C0B-5E7C-5671707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" y="5866089"/>
            <a:ext cx="1113606" cy="6409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6BC55D-CFC2-E294-730F-ECC7CD76A1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Process “Engineering” by ChatGPT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8E24B0-F8DC-8F13-C1E5-84583B881EA7}"/>
              </a:ext>
            </a:extLst>
          </p:cNvPr>
          <p:cNvSpPr txBox="1">
            <a:spLocks/>
          </p:cNvSpPr>
          <p:nvPr/>
        </p:nvSpPr>
        <p:spPr>
          <a:xfrm>
            <a:off x="967197" y="18352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By using AI to define best practices and processes, it has helped us set realistic expectations by;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Simplifying Communication: By defining project management concepts in simple, non-technical terminology, it makes it easier to communicate the role and benefits of project management to stakeholders;</a:t>
            </a:r>
          </a:p>
          <a:p>
            <a:pPr lvl="1" algn="l"/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Clarifying Roles: By providing clear role definition and examples of project management activities AI helps set clear expectations for both the PMO and other agency teams;</a:t>
            </a:r>
          </a:p>
          <a:p>
            <a:pPr lvl="1" algn="l"/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Improving Stakeholder Understanding: AI generated materials, like presentations and FAQs, help communicate the value of the PMO and its practices to business and IT stakeholders;</a:t>
            </a:r>
          </a:p>
          <a:p>
            <a:pPr lvl="1" algn="l"/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Foster Buy-In and Support: Structured, consistent processes identified in AI research bring clarity and transparency to our processes and help support our teams through change.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4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B9DE29-90BA-5A66-3ADA-A3C4B85DBB21}"/>
              </a:ext>
            </a:extLst>
          </p:cNvPr>
          <p:cNvSpPr/>
          <p:nvPr/>
        </p:nvSpPr>
        <p:spPr>
          <a:xfrm>
            <a:off x="198120" y="228600"/>
            <a:ext cx="11795760" cy="640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C8EFFE3-6388-0C0B-5E7C-5671707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" y="5866089"/>
            <a:ext cx="1113606" cy="6409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6BC55D-CFC2-E294-730F-ECC7CD76A1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LLM: The Communications Master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8E24B0-F8DC-8F13-C1E5-84583B881EA7}"/>
              </a:ext>
            </a:extLst>
          </p:cNvPr>
          <p:cNvSpPr txBox="1">
            <a:spLocks/>
          </p:cNvSpPr>
          <p:nvPr/>
        </p:nvSpPr>
        <p:spPr>
          <a:xfrm>
            <a:off x="967197" y="18352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And AI helped us define enhanced communication plans for collaboration with our teams by;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Developing templates for presentations, communication plans, status reports, training and testing plans;</a:t>
            </a:r>
          </a:p>
          <a:p>
            <a:pPr lvl="1" algn="l"/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Improving Stakeholder engagement strategies by analyzing past communications and offering insights into more effective messaging techniques;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Choosing AI tools that foster a collaborative environment by facilitating virtual brainstorming sessions, helping generating new ideas, and summarizing emails, chats, meeting notes, etc.;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And encouraging continuous improvement of process by analyzing feedback and suggestion enhancement to the process.</a:t>
            </a:r>
          </a:p>
          <a:p>
            <a:pPr lvl="1" algn="l"/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5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B9DE29-90BA-5A66-3ADA-A3C4B85DBB21}"/>
              </a:ext>
            </a:extLst>
          </p:cNvPr>
          <p:cNvSpPr/>
          <p:nvPr/>
        </p:nvSpPr>
        <p:spPr>
          <a:xfrm>
            <a:off x="198120" y="228600"/>
            <a:ext cx="11795760" cy="640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C8EFFE3-6388-0C0B-5E7C-5671707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" y="5866089"/>
            <a:ext cx="1113606" cy="6409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6BC55D-CFC2-E294-730F-ECC7CD76A1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UI Modernization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8E24B0-F8DC-8F13-C1E5-84583B881EA7}"/>
              </a:ext>
            </a:extLst>
          </p:cNvPr>
          <p:cNvSpPr txBox="1">
            <a:spLocks/>
          </p:cNvSpPr>
          <p:nvPr/>
        </p:nvSpPr>
        <p:spPr>
          <a:xfrm>
            <a:off x="967197" y="1690688"/>
            <a:ext cx="10515600" cy="469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Initial Challenges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The job search weekly certification process changed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Significantly more demanding on the claimant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Old system had between 1200 / 2000 calls, which provided a 13 question yes/no responses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New system requires actual data job search information;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/>
              <a:t>Business names,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/>
              <a:t>Application method, and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/>
              <a:t>Additional job search efforts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Benefits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Takes pressure off of UI Contact Center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Gives an alternate method from the website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Ability to train for different workflows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Scalability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0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B9DE29-90BA-5A66-3ADA-A3C4B85DBB21}"/>
              </a:ext>
            </a:extLst>
          </p:cNvPr>
          <p:cNvSpPr/>
          <p:nvPr/>
        </p:nvSpPr>
        <p:spPr>
          <a:xfrm>
            <a:off x="198120" y="228600"/>
            <a:ext cx="11795760" cy="640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C8EFFE3-6388-0C0B-5E7C-5671707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" y="5866089"/>
            <a:ext cx="1113606" cy="6409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A040C5-9700-4C45-E42F-194B0F24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0" y="324937"/>
            <a:ext cx="11388436" cy="61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1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B9DE29-90BA-5A66-3ADA-A3C4B85DBB21}"/>
              </a:ext>
            </a:extLst>
          </p:cNvPr>
          <p:cNvSpPr/>
          <p:nvPr/>
        </p:nvSpPr>
        <p:spPr>
          <a:xfrm>
            <a:off x="198120" y="228600"/>
            <a:ext cx="11795760" cy="640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C8EFFE3-6388-0C0B-5E7C-5671707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" y="5866089"/>
            <a:ext cx="1113606" cy="6409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6BC55D-CFC2-E294-730F-ECC7CD76A1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Conclusion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8E24B0-F8DC-8F13-C1E5-84583B881EA7}"/>
              </a:ext>
            </a:extLst>
          </p:cNvPr>
          <p:cNvSpPr txBox="1">
            <a:spLocks/>
          </p:cNvSpPr>
          <p:nvPr/>
        </p:nvSpPr>
        <p:spPr>
          <a:xfrm>
            <a:off x="967197" y="18352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Summarize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Call to Action – Encourage exploration of AI tools for growth of the Agency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Q&amp;A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B"/>
      </a:accent1>
      <a:accent2>
        <a:srgbClr val="ED7D31"/>
      </a:accent2>
      <a:accent3>
        <a:srgbClr val="A5A5A5"/>
      </a:accent3>
      <a:accent4>
        <a:srgbClr val="0096D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96DB"/>
            </a:gs>
            <a:gs pos="100000">
              <a:srgbClr val="0091D2"/>
            </a:gs>
          </a:gsLst>
          <a:lin ang="5400000" scaled="1"/>
          <a:tileRect/>
        </a:gradFill>
        <a:ln>
          <a:noFill/>
        </a:ln>
        <a:effectLst/>
      </a:spPr>
      <a:bodyPr spcFirstLastPara="0" vert="horz" wrap="square" lIns="182880" tIns="1035273" rIns="151718" bIns="384689" numCol="1" spcCol="1270" rtlCol="0" anchor="t" anchorCtr="0">
        <a:noAutofit/>
      </a:bodyPr>
      <a:lstStyle>
        <a:defPPr marL="0" indent="0" algn="ctr" defTabSz="711200">
          <a:lnSpc>
            <a:spcPct val="90000"/>
          </a:lnSpc>
          <a:spcBef>
            <a:spcPct val="0"/>
          </a:spcBef>
          <a:spcAft>
            <a:spcPct val="35000"/>
          </a:spcAft>
          <a:buNone/>
          <a:defRPr sz="2800" b="1" kern="1200"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Description xmlns="19d4938a-0483-490d-8642-113e2dd70b1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D5813C2C0B34D9918E0E8BFF128F4" ma:contentTypeVersion="13" ma:contentTypeDescription="Create a new document." ma:contentTypeScope="" ma:versionID="daa08b47a120a888ab790556f4a24d4f">
  <xsd:schema xmlns:xsd="http://www.w3.org/2001/XMLSchema" xmlns:xs="http://www.w3.org/2001/XMLSchema" xmlns:p="http://schemas.microsoft.com/office/2006/metadata/properties" xmlns:ns2="19d4938a-0483-490d-8642-113e2dd70b15" xmlns:ns3="271541b6-e449-45d7-be83-fb55c53016f2" targetNamespace="http://schemas.microsoft.com/office/2006/metadata/properties" ma:root="true" ma:fieldsID="ffd48d1d952fb29e5d163313b365c6b4" ns2:_="" ns3:_="">
    <xsd:import namespace="19d4938a-0483-490d-8642-113e2dd70b15"/>
    <xsd:import namespace="271541b6-e449-45d7-be83-fb55c53016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FolderDescrip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4938a-0483-490d-8642-113e2dd70b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FolderDescription" ma:index="17" nillable="true" ma:displayName="Folder Description" ma:description="Folder for all projects/tasks of annual items that are run every year" ma:format="Dropdown" ma:internalName="FolderDescription">
      <xsd:simpleType>
        <xsd:restriction base="dms:Text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541b6-e449-45d7-be83-fb55c53016f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534599-A197-4D09-B45E-91DBFF4BFE71}">
  <ds:schemaRefs>
    <ds:schemaRef ds:uri="19d4938a-0483-490d-8642-113e2dd70b1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31D258-C59D-4566-ADB1-CCE0ACE01A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F09F6-389E-4E57-8290-B60E8E7BFE1E}">
  <ds:schemaRefs>
    <ds:schemaRef ds:uri="19d4938a-0483-490d-8642-113e2dd70b15"/>
    <ds:schemaRef ds:uri="271541b6-e449-45d7-be83-fb55c53016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736</Words>
  <Application>Microsoft Office PowerPoint</Application>
  <PresentationFormat>Widescreen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Practical AI Applications with Project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Town Hall</dc:title>
  <dc:creator>Jennie Banta [KDOL]</dc:creator>
  <cp:lastModifiedBy>Tamera Herron [KDOL]</cp:lastModifiedBy>
  <cp:revision>1</cp:revision>
  <dcterms:created xsi:type="dcterms:W3CDTF">2023-10-03T14:19:18Z</dcterms:created>
  <dcterms:modified xsi:type="dcterms:W3CDTF">2024-11-08T17:07:50Z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0x010100FD7D5813C2C0B34D9918E0E8BFF128F4</vt:lpwstr>
  </property>
</Properties>
</file>