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 id="2147483708" r:id="rId5"/>
  </p:sldMasterIdLst>
  <p:notesMasterIdLst>
    <p:notesMasterId r:id="rId32"/>
  </p:notesMasterIdLst>
  <p:handoutMasterIdLst>
    <p:handoutMasterId r:id="rId33"/>
  </p:handoutMasterIdLst>
  <p:sldIdLst>
    <p:sldId id="256" r:id="rId6"/>
    <p:sldId id="347" r:id="rId7"/>
    <p:sldId id="4191" r:id="rId8"/>
    <p:sldId id="4187" r:id="rId9"/>
    <p:sldId id="381" r:id="rId10"/>
    <p:sldId id="384" r:id="rId11"/>
    <p:sldId id="4189" r:id="rId12"/>
    <p:sldId id="4192" r:id="rId13"/>
    <p:sldId id="4193" r:id="rId14"/>
    <p:sldId id="391" r:id="rId15"/>
    <p:sldId id="411" r:id="rId16"/>
    <p:sldId id="4185" r:id="rId17"/>
    <p:sldId id="4188" r:id="rId18"/>
    <p:sldId id="408" r:id="rId19"/>
    <p:sldId id="356" r:id="rId20"/>
    <p:sldId id="357" r:id="rId21"/>
    <p:sldId id="382" r:id="rId22"/>
    <p:sldId id="358" r:id="rId23"/>
    <p:sldId id="389" r:id="rId24"/>
    <p:sldId id="4175" r:id="rId25"/>
    <p:sldId id="4176" r:id="rId26"/>
    <p:sldId id="4194" r:id="rId27"/>
    <p:sldId id="4179" r:id="rId28"/>
    <p:sldId id="4178" r:id="rId29"/>
    <p:sldId id="4190" r:id="rId30"/>
    <p:sldId id="344" r:id="rId31"/>
  </p:sldIdLst>
  <p:sldSz cx="9144000" cy="6858000" type="screen4x3"/>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8900"/>
    <a:srgbClr val="2F72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1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Reportable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Reportable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Reportable</c:v>
                </c:pt>
                <c:pt idx="1">
                  <c:v>Non-Reportable</c:v>
                </c:pt>
              </c:strCache>
            </c:strRef>
          </c:cat>
          <c:val>
            <c:numRef>
              <c:f>Sheet1!$B$2:$B$5</c:f>
              <c:numCache>
                <c:formatCode>General</c:formatCode>
                <c:ptCount val="4"/>
                <c:pt idx="0">
                  <c:v>24</c:v>
                </c:pt>
                <c:pt idx="1">
                  <c:v>332</c:v>
                </c:pt>
              </c:numCache>
            </c:numRef>
          </c:val>
          <c:extLst>
            <c:ext xmlns:c16="http://schemas.microsoft.com/office/drawing/2014/chart" uri="{C3380CC4-5D6E-409C-BE32-E72D297353CC}">
              <c16:uniqueId val="{00000000-E177-4B28-A734-FA023881268B}"/>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Non-Reportable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Non-Reportable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E4-41CD-A2C7-14ABA2C703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E4-41CD-A2C7-14ABA2C703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E4-41CD-A2C7-14ABA2C703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E4-41CD-A2C7-14ABA2C7035C}"/>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E4-41CD-A2C7-14ABA2C7035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E4-41CD-A2C7-14ABA2C703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&gt;$250K</c:v>
                </c:pt>
                <c:pt idx="1">
                  <c:v>&lt;$250K</c:v>
                </c:pt>
              </c:strCache>
            </c:strRef>
          </c:cat>
          <c:val>
            <c:numRef>
              <c:f>Sheet1!$B$2:$B$5</c:f>
              <c:numCache>
                <c:formatCode>General</c:formatCode>
                <c:ptCount val="4"/>
                <c:pt idx="0">
                  <c:v>66</c:v>
                </c:pt>
                <c:pt idx="1">
                  <c:v>266</c:v>
                </c:pt>
              </c:numCache>
            </c:numRef>
          </c:val>
          <c:extLst>
            <c:ext xmlns:c16="http://schemas.microsoft.com/office/drawing/2014/chart" uri="{C3380CC4-5D6E-409C-BE32-E72D297353CC}">
              <c16:uniqueId val="{00000008-90E4-41CD-A2C7-14ABA2C7035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3111FE-61D0-46C3-A4CF-D2AF523F73D6}"/>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D9E3FE-2C67-4071-A68C-B1B72EA0160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3696AB4F-7911-4D1F-87B7-7DF1179105BF}" type="datetimeFigureOut">
              <a:rPr lang="en-US" smtClean="0"/>
              <a:t>11/5/2024</a:t>
            </a:fld>
            <a:endParaRPr lang="en-US"/>
          </a:p>
        </p:txBody>
      </p:sp>
      <p:sp>
        <p:nvSpPr>
          <p:cNvPr id="4" name="Footer Placeholder 3">
            <a:extLst>
              <a:ext uri="{FF2B5EF4-FFF2-40B4-BE49-F238E27FC236}">
                <a16:creationId xmlns:a16="http://schemas.microsoft.com/office/drawing/2014/main" id="{ECB91EB9-AEED-4EBF-9D19-B02904E7D117}"/>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47AD47-0C61-4824-85D3-DA24D86EC965}"/>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1ED0241E-975A-4033-A807-B744CF0B29F3}" type="slidenum">
              <a:rPr lang="en-US" smtClean="0"/>
              <a:t>‹#›</a:t>
            </a:fld>
            <a:endParaRPr lang="en-US"/>
          </a:p>
        </p:txBody>
      </p:sp>
    </p:spTree>
    <p:extLst>
      <p:ext uri="{BB962C8B-B14F-4D97-AF65-F5344CB8AC3E}">
        <p14:creationId xmlns:p14="http://schemas.microsoft.com/office/powerpoint/2010/main" val="429350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E4233243-7E10-486F-9228-B07E78CCEF6A}" type="datetimeFigureOut">
              <a:rPr lang="en-US" smtClean="0"/>
              <a:t>11/5/2024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77" tIns="46589" rIns="93177" bIns="46589" rtlCol="0" anchor="b"/>
          <a:lstStyle>
            <a:lvl1pPr algn="r">
              <a:defRPr sz="1200"/>
            </a:lvl1pPr>
          </a:lstStyle>
          <a:p>
            <a:fld id="{85C9724F-EE1B-486A-B755-2429F3FF295A}" type="slidenum">
              <a:rPr lang="en-US" smtClean="0"/>
              <a:t>‹#›</a:t>
            </a:fld>
            <a:endParaRPr lang="en-US"/>
          </a:p>
        </p:txBody>
      </p:sp>
    </p:spTree>
    <p:extLst>
      <p:ext uri="{BB962C8B-B14F-4D97-AF65-F5344CB8AC3E}">
        <p14:creationId xmlns:p14="http://schemas.microsoft.com/office/powerpoint/2010/main" val="411372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9724F-EE1B-486A-B755-2429F3FF295A}" type="slidenum">
              <a:rPr lang="en-US" smtClean="0"/>
              <a:t>1</a:t>
            </a:fld>
            <a:endParaRPr lang="en-US"/>
          </a:p>
        </p:txBody>
      </p:sp>
    </p:spTree>
    <p:extLst>
      <p:ext uri="{BB962C8B-B14F-4D97-AF65-F5344CB8AC3E}">
        <p14:creationId xmlns:p14="http://schemas.microsoft.com/office/powerpoint/2010/main" val="70546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9724F-EE1B-486A-B755-2429F3FF295A}" type="slidenum">
              <a:rPr lang="en-US" smtClean="0"/>
              <a:t>12</a:t>
            </a:fld>
            <a:endParaRPr lang="en-US"/>
          </a:p>
        </p:txBody>
      </p:sp>
    </p:spTree>
    <p:extLst>
      <p:ext uri="{BB962C8B-B14F-4D97-AF65-F5344CB8AC3E}">
        <p14:creationId xmlns:p14="http://schemas.microsoft.com/office/powerpoint/2010/main" val="82666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5C9724F-EE1B-486A-B755-2429F3FF295A}" type="slidenum">
              <a:rPr lang="en-US" smtClean="0"/>
              <a:t>26</a:t>
            </a:fld>
            <a:endParaRPr lang="en-US"/>
          </a:p>
        </p:txBody>
      </p:sp>
    </p:spTree>
    <p:extLst>
      <p:ext uri="{BB962C8B-B14F-4D97-AF65-F5344CB8AC3E}">
        <p14:creationId xmlns:p14="http://schemas.microsoft.com/office/powerpoint/2010/main" val="2810061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63142" y="2622326"/>
            <a:ext cx="4052208"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4463142" y="1122363"/>
            <a:ext cx="3995057" cy="1522638"/>
          </a:xfrm>
        </p:spPr>
        <p:txBody>
          <a:bodyPr anchor="t">
            <a:normAutofit/>
          </a:bodyPr>
          <a:lstStyle>
            <a:lvl1pPr algn="l">
              <a:defRPr sz="4000">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2762" y="5385657"/>
            <a:ext cx="2232588" cy="1068667"/>
          </a:xfrm>
          <a:prstGeom prst="rect">
            <a:avLst/>
          </a:prstGeom>
        </p:spPr>
      </p:pic>
      <p:pic>
        <p:nvPicPr>
          <p:cNvPr id="13" name="Picture 12"/>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9318172" y="0"/>
            <a:ext cx="14801131" cy="5617029"/>
          </a:xfrm>
          <a:prstGeom prst="rect">
            <a:avLst/>
          </a:prstGeom>
        </p:spPr>
      </p:pic>
    </p:spTree>
    <p:extLst>
      <p:ext uri="{BB962C8B-B14F-4D97-AF65-F5344CB8AC3E}">
        <p14:creationId xmlns:p14="http://schemas.microsoft.com/office/powerpoint/2010/main" val="10772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E5FFCE-8583-47CD-998F-96DBD6B74A72}" type="datetime1">
              <a:rPr lang="en-US" smtClean="0"/>
              <a:t>11/5/2024</a:t>
            </a:fld>
            <a:endParaRPr lang="en-US"/>
          </a:p>
        </p:txBody>
      </p:sp>
      <p:sp>
        <p:nvSpPr>
          <p:cNvPr id="6" name="Slide Number Placeholder 5"/>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97921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D48C0-1E70-473E-9814-4F7861987378}" type="datetime1">
              <a:rPr lang="en-US" smtClean="0"/>
              <a:t>11/5/2024</a:t>
            </a:fld>
            <a:endParaRPr lang="en-US"/>
          </a:p>
        </p:txBody>
      </p:sp>
      <p:sp>
        <p:nvSpPr>
          <p:cNvPr id="6" name="Slide Number Placeholder 5"/>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48992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alphaModFix amt="38000"/>
            <a:extLst>
              <a:ext uri="{28A0092B-C50C-407E-A947-70E740481C1C}">
                <a14:useLocalDpi xmlns:a14="http://schemas.microsoft.com/office/drawing/2010/main" val="0"/>
              </a:ext>
            </a:extLst>
          </a:blip>
          <a:stretch>
            <a:fillRect/>
          </a:stretch>
        </p:blipFill>
        <p:spPr>
          <a:xfrm>
            <a:off x="-9962935" y="-118971"/>
            <a:ext cx="15324643" cy="5815702"/>
          </a:xfrm>
          <a:prstGeom prst="rect">
            <a:avLst/>
          </a:prstGeom>
        </p:spPr>
      </p:pic>
      <p:sp>
        <p:nvSpPr>
          <p:cNvPr id="3" name="Subtitle 2"/>
          <p:cNvSpPr>
            <a:spLocks noGrp="1"/>
          </p:cNvSpPr>
          <p:nvPr>
            <p:ph type="subTitle" idx="1"/>
          </p:nvPr>
        </p:nvSpPr>
        <p:spPr>
          <a:xfrm>
            <a:off x="4463142" y="2622326"/>
            <a:ext cx="4052208" cy="1655762"/>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4463142" y="1122363"/>
            <a:ext cx="3995057" cy="1522638"/>
          </a:xfrm>
        </p:spPr>
        <p:txBody>
          <a:bodyPr anchor="t">
            <a:normAutofit/>
          </a:bodyPr>
          <a:lstStyle>
            <a:lvl1pPr algn="l">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152991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5A7D5-D081-4E0A-A2F1-9BB9EF4EA8BA}" type="datetime1">
              <a:rPr lang="en-US" smtClean="0"/>
              <a:t>11/5/2024</a:t>
            </a:fld>
            <a:endParaRPr lang="en-US"/>
          </a:p>
        </p:txBody>
      </p:sp>
      <p:sp>
        <p:nvSpPr>
          <p:cNvPr id="6" name="Slide Number Placeholder 5"/>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40910"/>
            <a:ext cx="7886700" cy="1708375"/>
          </a:xfrm>
        </p:spPr>
        <p:txBody>
          <a:bodyPr anchor="t"/>
          <a:lstStyle>
            <a:lvl1pPr>
              <a:defRPr sz="6000"/>
            </a:lvl1pPr>
          </a:lstStyle>
          <a:p>
            <a:r>
              <a:rPr lang="en-US"/>
              <a:t>Click to edit Master title style</a:t>
            </a:r>
          </a:p>
        </p:txBody>
      </p:sp>
      <p:sp>
        <p:nvSpPr>
          <p:cNvPr id="3" name="Text Placeholder 2"/>
          <p:cNvSpPr>
            <a:spLocks noGrp="1"/>
          </p:cNvSpPr>
          <p:nvPr>
            <p:ph type="body" idx="1"/>
          </p:nvPr>
        </p:nvSpPr>
        <p:spPr>
          <a:xfrm>
            <a:off x="623888" y="2449285"/>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691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8F818B-FB63-4BB0-83E0-63EAF96B8976}" type="datetime1">
              <a:rPr lang="en-US" smtClean="0"/>
              <a:t>11/5/2024</a:t>
            </a:fld>
            <a:endParaRPr lang="en-US"/>
          </a:p>
        </p:txBody>
      </p:sp>
      <p:sp>
        <p:nvSpPr>
          <p:cNvPr id="7" name="Slide Number Placeholder 6"/>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732658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793447-8F45-4E32-81E7-1FBEF5F516B3}" type="datetime1">
              <a:rPr lang="en-US" smtClean="0"/>
              <a:t>11/5/2024</a:t>
            </a:fld>
            <a:endParaRPr lang="en-US"/>
          </a:p>
        </p:txBody>
      </p:sp>
      <p:sp>
        <p:nvSpPr>
          <p:cNvPr id="9" name="Slide Number Placeholder 8"/>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03506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C44267-2617-48D7-8901-2ABC2A5503F4}" type="datetime1">
              <a:rPr lang="en-US" smtClean="0"/>
              <a:t>11/5/2024</a:t>
            </a:fld>
            <a:endParaRPr lang="en-US"/>
          </a:p>
        </p:txBody>
      </p:sp>
      <p:sp>
        <p:nvSpPr>
          <p:cNvPr id="5" name="Slide Number Placeholder 4"/>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126"/>
            <a:ext cx="7886700" cy="581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5A7D5-D081-4E0A-A2F1-9BB9EF4EA8BA}" type="datetime1">
              <a:rPr lang="en-US" smtClean="0"/>
              <a:t>11/5/2024</a:t>
            </a:fld>
            <a:endParaRPr lang="en-US"/>
          </a:p>
        </p:txBody>
      </p:sp>
      <p:sp>
        <p:nvSpPr>
          <p:cNvPr id="6" name="Slide Number Placeholder 5"/>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4024688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86328-F420-4EF6-ACB7-115436909DE3}" type="datetime1">
              <a:rPr lang="en-US" smtClean="0"/>
              <a:t>11/5/2024</a:t>
            </a:fld>
            <a:endParaRPr lang="en-US"/>
          </a:p>
        </p:txBody>
      </p:sp>
      <p:sp>
        <p:nvSpPr>
          <p:cNvPr id="4" name="Slide Number Placeholder 3"/>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7E003-BF0F-4293-8F82-0E6815E7B5E7}" type="datetime1">
              <a:rPr lang="en-US" smtClean="0"/>
              <a:t>11/5/2024</a:t>
            </a:fld>
            <a:endParaRPr lang="en-US"/>
          </a:p>
        </p:txBody>
      </p:sp>
      <p:sp>
        <p:nvSpPr>
          <p:cNvPr id="6" name="Slide Number Placeholder 5"/>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447142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B9E073-95FE-44A9-90B4-CE4B733E92C1}" type="datetime1">
              <a:rPr lang="en-US" smtClean="0"/>
              <a:t>11/5/2024</a:t>
            </a:fld>
            <a:endParaRPr lang="en-US"/>
          </a:p>
        </p:txBody>
      </p:sp>
      <p:sp>
        <p:nvSpPr>
          <p:cNvPr id="7" name="Slide Number Placeholder 6"/>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419B8-CED0-48C3-ACAE-B2B9DCAF5705}" type="datetime1">
              <a:rPr lang="en-US" smtClean="0"/>
              <a:t>11/5/2024</a:t>
            </a:fld>
            <a:endParaRPr lang="en-US"/>
          </a:p>
        </p:txBody>
      </p:sp>
      <p:sp>
        <p:nvSpPr>
          <p:cNvPr id="7" name="Slide Number Placeholder 6"/>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48B2E4-E2FC-4CE7-9BC1-B959E68F4E94}" type="datetime1">
              <a:rPr lang="en-US" smtClean="0"/>
              <a:t>11/5/2024</a:t>
            </a:fld>
            <a:endParaRPr lang="en-US"/>
          </a:p>
        </p:txBody>
      </p:sp>
      <p:sp>
        <p:nvSpPr>
          <p:cNvPr id="6" name="Slide Number Placeholder 5"/>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929148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D7446-1D17-4FFD-8760-0B5B9F995290}" type="datetime1">
              <a:rPr lang="en-US" smtClean="0"/>
              <a:t>11/5/2024</a:t>
            </a:fld>
            <a:endParaRPr lang="en-US"/>
          </a:p>
        </p:txBody>
      </p:sp>
      <p:sp>
        <p:nvSpPr>
          <p:cNvPr id="6" name="Slide Number Placeholder 5"/>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68074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40910"/>
            <a:ext cx="7886700" cy="1708375"/>
          </a:xfrm>
        </p:spPr>
        <p:txBody>
          <a:bodyPr anchor="t"/>
          <a:lstStyle>
            <a:lvl1pPr>
              <a:defRPr sz="6000"/>
            </a:lvl1pPr>
          </a:lstStyle>
          <a:p>
            <a:r>
              <a:rPr lang="en-US"/>
              <a:t>Click to edit Master title style</a:t>
            </a:r>
          </a:p>
        </p:txBody>
      </p:sp>
      <p:sp>
        <p:nvSpPr>
          <p:cNvPr id="3" name="Text Placeholder 2"/>
          <p:cNvSpPr>
            <a:spLocks noGrp="1"/>
          </p:cNvSpPr>
          <p:nvPr>
            <p:ph type="body" idx="1"/>
          </p:nvPr>
        </p:nvSpPr>
        <p:spPr>
          <a:xfrm>
            <a:off x="623888" y="2449285"/>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6332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9AAE4-6845-4A04-B0BB-2F15C1B5F4EE}" type="datetime1">
              <a:rPr lang="en-US" smtClean="0"/>
              <a:t>11/5/2024</a:t>
            </a:fld>
            <a:endParaRPr lang="en-US"/>
          </a:p>
        </p:txBody>
      </p:sp>
      <p:sp>
        <p:nvSpPr>
          <p:cNvPr id="7" name="Slide Number Placeholder 6"/>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5494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B25DB-AFA0-40F1-ADC7-37DF6E532342}" type="datetime1">
              <a:rPr lang="en-US" smtClean="0"/>
              <a:t>11/5/2024</a:t>
            </a:fld>
            <a:endParaRPr lang="en-US"/>
          </a:p>
        </p:txBody>
      </p:sp>
      <p:sp>
        <p:nvSpPr>
          <p:cNvPr id="9" name="Slide Number Placeholder 8"/>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46710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E7E70F-AE0E-4EF6-A677-7887EC6CBAFB}" type="datetime1">
              <a:rPr lang="en-US" smtClean="0"/>
              <a:t>11/5/2024</a:t>
            </a:fld>
            <a:endParaRPr lang="en-US"/>
          </a:p>
        </p:txBody>
      </p:sp>
      <p:sp>
        <p:nvSpPr>
          <p:cNvPr id="5" name="Slide Number Placeholder 4"/>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27759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F7E78-C950-482D-91F9-0214DB58C711}" type="datetime1">
              <a:rPr lang="en-US" smtClean="0"/>
              <a:t>11/5/2024</a:t>
            </a:fld>
            <a:endParaRPr lang="en-US"/>
          </a:p>
        </p:txBody>
      </p:sp>
      <p:sp>
        <p:nvSpPr>
          <p:cNvPr id="4" name="Slide Number Placeholder 3"/>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17822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7F621-5433-4714-8709-03EA1723E1EA}" type="datetime1">
              <a:rPr lang="en-US" smtClean="0"/>
              <a:t>11/5/2024</a:t>
            </a:fld>
            <a:endParaRPr lang="en-US"/>
          </a:p>
        </p:txBody>
      </p:sp>
      <p:sp>
        <p:nvSpPr>
          <p:cNvPr id="7" name="Slide Number Placeholder 6"/>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BB7281-FCFB-446A-8EEA-54D1CCF8A0E3}" type="datetime1">
              <a:rPr lang="en-US" smtClean="0"/>
              <a:t>11/5/2024</a:t>
            </a:fld>
            <a:endParaRPr lang="en-US"/>
          </a:p>
        </p:txBody>
      </p:sp>
      <p:sp>
        <p:nvSpPr>
          <p:cNvPr id="7" name="Slide Number Placeholder 6"/>
          <p:cNvSpPr>
            <a:spLocks noGrp="1"/>
          </p:cNvSpPr>
          <p:nvPr>
            <p:ph type="sldNum" sz="quarter" idx="12"/>
          </p:nvPr>
        </p:nvSpPr>
        <p:spPr/>
        <p:txBody>
          <a:bodyPr/>
          <a:lstStyle/>
          <a:p>
            <a:fld id="{7D16CAC6-79AF-764B-A47E-1F0DD25E8EA2}" type="slidenum">
              <a:rPr lang="en-US" smtClean="0"/>
              <a:t>‹#›</a:t>
            </a:fld>
            <a:endParaRPr lang="en-US"/>
          </a:p>
        </p:txBody>
      </p:sp>
    </p:spTree>
    <p:extLst>
      <p:ext uri="{BB962C8B-B14F-4D97-AF65-F5344CB8AC3E}">
        <p14:creationId xmlns:p14="http://schemas.microsoft.com/office/powerpoint/2010/main" val="19746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1450" y="6356351"/>
            <a:ext cx="2057400" cy="365125"/>
          </a:xfrm>
          <a:prstGeom prst="rect">
            <a:avLst/>
          </a:prstGeom>
        </p:spPr>
        <p:txBody>
          <a:bodyPr vert="horz" lIns="91440" tIns="45720" rIns="91440" bIns="45720" rtlCol="0" anchor="ctr"/>
          <a:lstStyle>
            <a:lvl1pPr algn="l">
              <a:defRPr sz="1200" b="1" i="0">
                <a:solidFill>
                  <a:schemeClr val="bg1"/>
                </a:solidFill>
                <a:latin typeface="Arial" charset="0"/>
                <a:ea typeface="Arial" charset="0"/>
                <a:cs typeface="Arial" charset="0"/>
              </a:defRPr>
            </a:lvl1pPr>
          </a:lstStyle>
          <a:p>
            <a:fld id="{0A48145A-677C-4282-B6F7-99078DA88515}" type="datetime1">
              <a:rPr lang="en-US" smtClean="0"/>
              <a:t>11/5/2024</a:t>
            </a:fld>
            <a:endParaRPr lang="en-US"/>
          </a:p>
        </p:txBody>
      </p:sp>
      <p:sp>
        <p:nvSpPr>
          <p:cNvPr id="6" name="Slide Number Placeholder 5"/>
          <p:cNvSpPr>
            <a:spLocks noGrp="1"/>
          </p:cNvSpPr>
          <p:nvPr>
            <p:ph type="sldNum" sz="quarter" idx="4"/>
          </p:nvPr>
        </p:nvSpPr>
        <p:spPr>
          <a:xfrm>
            <a:off x="6936923" y="6356351"/>
            <a:ext cx="2057400" cy="365125"/>
          </a:xfrm>
          <a:prstGeom prst="rect">
            <a:avLst/>
          </a:prstGeom>
        </p:spPr>
        <p:txBody>
          <a:bodyPr vert="horz" lIns="91440" tIns="45720" rIns="91440" bIns="45720" rtlCol="0" anchor="ctr"/>
          <a:lstStyle>
            <a:lvl1pPr algn="r">
              <a:defRPr sz="1200" b="1" i="0">
                <a:solidFill>
                  <a:schemeClr val="bg1"/>
                </a:solidFill>
                <a:latin typeface="Arial" charset="0"/>
                <a:ea typeface="Arial" charset="0"/>
                <a:cs typeface="Arial" charset="0"/>
              </a:defRPr>
            </a:lvl1pPr>
          </a:lstStyle>
          <a:p>
            <a:fld id="{7D16CAC6-79AF-764B-A47E-1F0DD25E8EA2}" type="slidenum">
              <a:rPr lang="en-US" smtClean="0"/>
              <a:pPr/>
              <a:t>‹#›</a:t>
            </a:fld>
            <a:endParaRPr lang="en-US"/>
          </a:p>
        </p:txBody>
      </p:sp>
      <p:pic>
        <p:nvPicPr>
          <p:cNvPr id="15" name="Picture 14"/>
          <p:cNvPicPr>
            <a:picLocks noChangeAspect="1"/>
          </p:cNvPicPr>
          <p:nvPr userDrawn="1"/>
        </p:nvPicPr>
        <p:blipFill>
          <a:blip r:embed="rId13">
            <a:alphaModFix amt="20000"/>
            <a:extLst>
              <a:ext uri="{28A0092B-C50C-407E-A947-70E740481C1C}">
                <a14:useLocalDpi xmlns:a14="http://schemas.microsoft.com/office/drawing/2010/main" val="0"/>
              </a:ext>
            </a:extLst>
          </a:blip>
          <a:stretch>
            <a:fillRect/>
          </a:stretch>
        </p:blipFill>
        <p:spPr>
          <a:xfrm>
            <a:off x="6282762" y="5385659"/>
            <a:ext cx="2232588" cy="1068665"/>
          </a:xfrm>
          <a:prstGeom prst="rect">
            <a:avLst/>
          </a:prstGeom>
        </p:spPr>
      </p:pic>
    </p:spTree>
    <p:extLst>
      <p:ext uri="{BB962C8B-B14F-4D97-AF65-F5344CB8AC3E}">
        <p14:creationId xmlns:p14="http://schemas.microsoft.com/office/powerpoint/2010/main" val="203800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000" b="0"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1450" y="6356351"/>
            <a:ext cx="2057400" cy="365125"/>
          </a:xfrm>
          <a:prstGeom prst="rect">
            <a:avLst/>
          </a:prstGeom>
        </p:spPr>
        <p:txBody>
          <a:bodyPr vert="horz" lIns="91440" tIns="45720" rIns="91440" bIns="45720" rtlCol="0" anchor="ctr"/>
          <a:lstStyle>
            <a:lvl1pPr algn="l">
              <a:defRPr sz="1200" b="1" i="0">
                <a:solidFill>
                  <a:schemeClr val="accent1"/>
                </a:solidFill>
                <a:latin typeface="Arial" charset="0"/>
                <a:ea typeface="Arial" charset="0"/>
                <a:cs typeface="Arial" charset="0"/>
              </a:defRPr>
            </a:lvl1pPr>
          </a:lstStyle>
          <a:p>
            <a:fld id="{FD024B79-D398-455F-A095-BEB0958B4E8B}" type="datetime1">
              <a:rPr lang="en-US" smtClean="0"/>
              <a:t>11/5/2024</a:t>
            </a:fld>
            <a:endParaRPr lang="en-US"/>
          </a:p>
        </p:txBody>
      </p:sp>
      <p:sp>
        <p:nvSpPr>
          <p:cNvPr id="6" name="Slide Number Placeholder 5"/>
          <p:cNvSpPr>
            <a:spLocks noGrp="1"/>
          </p:cNvSpPr>
          <p:nvPr>
            <p:ph type="sldNum" sz="quarter" idx="4"/>
          </p:nvPr>
        </p:nvSpPr>
        <p:spPr>
          <a:xfrm>
            <a:off x="6936923" y="6356351"/>
            <a:ext cx="2057400" cy="365125"/>
          </a:xfrm>
          <a:prstGeom prst="rect">
            <a:avLst/>
          </a:prstGeom>
        </p:spPr>
        <p:txBody>
          <a:bodyPr vert="horz" lIns="91440" tIns="45720" rIns="91440" bIns="45720" rtlCol="0" anchor="ctr"/>
          <a:lstStyle>
            <a:lvl1pPr algn="r">
              <a:defRPr sz="1200" b="1" i="0">
                <a:solidFill>
                  <a:schemeClr val="accent1"/>
                </a:solidFill>
                <a:latin typeface="Arial" charset="0"/>
                <a:ea typeface="Arial" charset="0"/>
                <a:cs typeface="Arial" charset="0"/>
              </a:defRPr>
            </a:lvl1pPr>
          </a:lstStyle>
          <a:p>
            <a:fld id="{7D16CAC6-79AF-764B-A47E-1F0DD25E8EA2}" type="slidenum">
              <a:rPr lang="en-US" smtClean="0"/>
              <a:pPr/>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88369" y="5531942"/>
            <a:ext cx="1926981" cy="922381"/>
          </a:xfrm>
          <a:prstGeom prst="rect">
            <a:avLst/>
          </a:prstGeom>
        </p:spPr>
      </p:pic>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20" r:id="rId7"/>
    <p:sldLayoutId id="2147483715" r:id="rId8"/>
    <p:sldLayoutId id="2147483716" r:id="rId9"/>
    <p:sldLayoutId id="2147483717" r:id="rId10"/>
    <p:sldLayoutId id="2147483718" r:id="rId11"/>
    <p:sldLayoutId id="2147483719" r:id="rId12"/>
  </p:sldLayoutIdLst>
  <p:hf hdr="0" ftr="0" dt="0"/>
  <p:txStyles>
    <p:titleStyle>
      <a:lvl1pPr algn="l" defTabSz="914400" rtl="0" eaLnBrk="1" latinLnBrk="0" hangingPunct="1">
        <a:lnSpc>
          <a:spcPct val="90000"/>
        </a:lnSpc>
        <a:spcBef>
          <a:spcPct val="0"/>
        </a:spcBef>
        <a:buNone/>
        <a:defRPr sz="4000" b="0" i="0" kern="1200">
          <a:solidFill>
            <a:schemeClr val="accent3"/>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bit.ks.gov/divisions/kito/resources/kars-help-center"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ksgov.servicenowservices.com/oit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ksgov.servicenowservices.com/oit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ebit.ks.gov/divisions/kito/resources/kars-help-center/access-kars" TargetMode="External"/><Relationship Id="rId2" Type="http://schemas.openxmlformats.org/officeDocument/2006/relationships/hyperlink" Target="https://ebit.ks.gov/kars-help-center" TargetMode="External"/><Relationship Id="rId1" Type="http://schemas.openxmlformats.org/officeDocument/2006/relationships/slideLayout" Target="../slideLayouts/slideLayout13.xml"/><Relationship Id="rId4" Type="http://schemas.openxmlformats.org/officeDocument/2006/relationships/hyperlink" Target="https://www.ebit.ks.gov/?splash=https%3a%2f%2fteams.microsoft.com%2fl%2fmeetup-join%2f19%253ameeting_MmI0ZmJhNTYtYWIwZC00N2Q3LTliNjgtODY5MWY5OWIwZTkx%2540thread.v2%2f0%3fcontext%3d%257b%2522Tid%2522%253a%2522dcae8101-c92d-480c-bc43-c6761ccccc5a%2522%252c%2522Oid%2522%253a%25224c7c46a3-eee2-4cd5-8ef6-aa891a4e3d47%2522%257d&amp;____isexternal=tru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kslegislature.gov/li_2022/b2021_22/statute/075_000_0000_chapter/075_072_0000_article/" TargetMode="External"/><Relationship Id="rId2" Type="http://schemas.openxmlformats.org/officeDocument/2006/relationships/hyperlink" Target="https://www.ebit.ks.gov/resources/governance/it-executive-council/itec-policies-standards" TargetMode="External"/><Relationship Id="rId1" Type="http://schemas.openxmlformats.org/officeDocument/2006/relationships/slideLayout" Target="../slideLayouts/slideLayout13.xml"/><Relationship Id="rId5" Type="http://schemas.openxmlformats.org/officeDocument/2006/relationships/hyperlink" Target="https://www.ebit.ks.gov/divisions/kito/training" TargetMode="External"/><Relationship Id="rId4" Type="http://schemas.openxmlformats.org/officeDocument/2006/relationships/hyperlink" Target="https://ksgov.servicenowservices.com/oit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sara.spinks@k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elena.m.ramirez@ks.gov" TargetMode="External"/><Relationship Id="rId4" Type="http://schemas.openxmlformats.org/officeDocument/2006/relationships/hyperlink" Target="mailto:cole.robison@k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ebit.ks.gov/itec-2400-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ebit.ks.gov/resources/governance/it-executive-council/itec-policies-standard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chrome-extension://efaidnbmnnnibpcajpcglclefindmkaj/https:/governor.kansas.gov/wp-content/uploads/2023/08/P8200.00-Generative-Artificial-Intelligence-Signed.pdf"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6" y="321213"/>
            <a:ext cx="8561174" cy="2958700"/>
          </a:xfrm>
        </p:spPr>
        <p:txBody>
          <a:bodyPr>
            <a:normAutofit/>
          </a:bodyPr>
          <a:lstStyle/>
          <a:p>
            <a:pPr algn="ctr"/>
            <a:r>
              <a:rPr lang="en-US">
                <a:latin typeface="Arial" panose="020B0604020202020204" pitchFamily="34" charset="0"/>
                <a:cs typeface="Arial" panose="020B0604020202020204" pitchFamily="34" charset="0"/>
              </a:rPr>
              <a:t>     </a:t>
            </a:r>
            <a:endParaRPr lang="en-US" sz="31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95E3190-FC94-49BF-9C70-75A0E35EE265}"/>
              </a:ext>
            </a:extLst>
          </p:cNvPr>
          <p:cNvSpPr txBox="1"/>
          <p:nvPr/>
        </p:nvSpPr>
        <p:spPr>
          <a:xfrm>
            <a:off x="2889115" y="409405"/>
            <a:ext cx="6254885" cy="1938992"/>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Kansas Project Management</a:t>
            </a:r>
          </a:p>
          <a:p>
            <a:pPr algn="ctr"/>
            <a:r>
              <a:rPr lang="en-US" sz="4000" dirty="0">
                <a:solidFill>
                  <a:schemeClr val="bg1"/>
                </a:solidFill>
                <a:latin typeface="Arial" panose="020B0604020202020204" pitchFamily="34" charset="0"/>
                <a:cs typeface="Arial" panose="020B0604020202020204" pitchFamily="34" charset="0"/>
              </a:rPr>
              <a:t>Requirements</a:t>
            </a:r>
          </a:p>
        </p:txBody>
      </p:sp>
      <p:sp>
        <p:nvSpPr>
          <p:cNvPr id="3" name="TextBox 2">
            <a:extLst>
              <a:ext uri="{FF2B5EF4-FFF2-40B4-BE49-F238E27FC236}">
                <a16:creationId xmlns:a16="http://schemas.microsoft.com/office/drawing/2014/main" id="{DB6710EF-D8D2-75B6-9049-E33CF6B046E9}"/>
              </a:ext>
            </a:extLst>
          </p:cNvPr>
          <p:cNvSpPr txBox="1"/>
          <p:nvPr/>
        </p:nvSpPr>
        <p:spPr>
          <a:xfrm>
            <a:off x="-237744" y="5924580"/>
            <a:ext cx="6099048"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Sara Spinks, KITO Director</a:t>
            </a:r>
          </a:p>
        </p:txBody>
      </p:sp>
    </p:spTree>
    <p:extLst>
      <p:ext uri="{BB962C8B-B14F-4D97-AF65-F5344CB8AC3E}">
        <p14:creationId xmlns:p14="http://schemas.microsoft.com/office/powerpoint/2010/main" val="99989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5060-B7D0-4607-B8D9-29B34CF1AA10}"/>
              </a:ext>
            </a:extLst>
          </p:cNvPr>
          <p:cNvSpPr>
            <a:spLocks noGrp="1"/>
          </p:cNvSpPr>
          <p:nvPr>
            <p:ph type="title"/>
          </p:nvPr>
        </p:nvSpPr>
        <p:spPr>
          <a:xfrm>
            <a:off x="628650" y="2766218"/>
            <a:ext cx="7886700" cy="1325563"/>
          </a:xfrm>
        </p:spPr>
        <p:txBody>
          <a:bodyPr/>
          <a:lstStyle/>
          <a:p>
            <a:pPr algn="ctr"/>
            <a:r>
              <a:rPr lang="en-US" dirty="0"/>
              <a:t>KARS Process</a:t>
            </a:r>
          </a:p>
        </p:txBody>
      </p:sp>
      <p:sp>
        <p:nvSpPr>
          <p:cNvPr id="3" name="Slide Number Placeholder 2">
            <a:extLst>
              <a:ext uri="{FF2B5EF4-FFF2-40B4-BE49-F238E27FC236}">
                <a16:creationId xmlns:a16="http://schemas.microsoft.com/office/drawing/2014/main" id="{B6889C59-03D0-4B2E-BC9A-29277CAC1E5C}"/>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10</a:t>
            </a:fld>
            <a:endParaRPr lang="en-US"/>
          </a:p>
        </p:txBody>
      </p:sp>
    </p:spTree>
    <p:extLst>
      <p:ext uri="{BB962C8B-B14F-4D97-AF65-F5344CB8AC3E}">
        <p14:creationId xmlns:p14="http://schemas.microsoft.com/office/powerpoint/2010/main" val="144788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9D43D7-5E47-07DD-F6CD-DA8E56108C8D}"/>
              </a:ext>
            </a:extLst>
          </p:cNvPr>
          <p:cNvSpPr>
            <a:spLocks noGrp="1"/>
          </p:cNvSpPr>
          <p:nvPr>
            <p:ph type="title"/>
          </p:nvPr>
        </p:nvSpPr>
        <p:spPr/>
        <p:txBody>
          <a:bodyPr>
            <a:normAutofit fontScale="90000"/>
          </a:bodyPr>
          <a:lstStyle/>
          <a:p>
            <a:r>
              <a:rPr lang="en-US" sz="4000" dirty="0"/>
              <a:t>Determining projects subject to Kansas IT Business Risk Assessment</a:t>
            </a:r>
            <a:endParaRPr lang="en-US" dirty="0"/>
          </a:p>
        </p:txBody>
      </p:sp>
      <p:sp>
        <p:nvSpPr>
          <p:cNvPr id="3" name="Content Placeholder 2">
            <a:extLst>
              <a:ext uri="{FF2B5EF4-FFF2-40B4-BE49-F238E27FC236}">
                <a16:creationId xmlns:a16="http://schemas.microsoft.com/office/drawing/2014/main" id="{B44692B1-3630-4C21-9B9F-13A453BD5EC7}"/>
              </a:ext>
            </a:extLst>
          </p:cNvPr>
          <p:cNvSpPr>
            <a:spLocks noGrp="1"/>
          </p:cNvSpPr>
          <p:nvPr>
            <p:ph idx="1"/>
          </p:nvPr>
        </p:nvSpPr>
        <p:spPr>
          <a:xfrm>
            <a:off x="628650" y="1825625"/>
            <a:ext cx="7886700" cy="4351338"/>
          </a:xfrm>
        </p:spPr>
        <p:txBody>
          <a:bodyPr>
            <a:normAutofit fontScale="92500" lnSpcReduction="10000"/>
          </a:bodyPr>
          <a:lstStyle/>
          <a:p>
            <a:pPr lvl="1">
              <a:lnSpc>
                <a:spcPct val="110000"/>
              </a:lnSpc>
              <a:spcAft>
                <a:spcPts val="1200"/>
              </a:spcAft>
            </a:pPr>
            <a:r>
              <a:rPr lang="en-US" dirty="0"/>
              <a:t>"Project" means a planned series of events or activities that is intended to accomplish a </a:t>
            </a:r>
            <a:r>
              <a:rPr lang="en-US" b="1" dirty="0"/>
              <a:t>specified outcome </a:t>
            </a:r>
            <a:r>
              <a:rPr lang="en-US" dirty="0"/>
              <a:t>in a </a:t>
            </a:r>
            <a:r>
              <a:rPr lang="en-US" b="1" dirty="0"/>
              <a:t>specified time period</a:t>
            </a:r>
            <a:r>
              <a:rPr lang="en-US" dirty="0"/>
              <a:t>, under consistent management direction within a state agency or shared among two or more state agencies, and that has </a:t>
            </a:r>
            <a:r>
              <a:rPr lang="en-US" b="1" dirty="0"/>
              <a:t>an identifiable budget </a:t>
            </a:r>
            <a:r>
              <a:rPr lang="en-US" dirty="0"/>
              <a:t>for anticipated expenses.</a:t>
            </a:r>
          </a:p>
          <a:p>
            <a:pPr lvl="1">
              <a:lnSpc>
                <a:spcPct val="110000"/>
              </a:lnSpc>
            </a:pPr>
            <a:r>
              <a:rPr lang="en-US" dirty="0"/>
              <a:t>"Information technology project" means an information technology effort by a state agency of </a:t>
            </a:r>
            <a:r>
              <a:rPr lang="en-US" b="1" dirty="0"/>
              <a:t>defined and limited duration </a:t>
            </a:r>
            <a:r>
              <a:rPr lang="en-US" dirty="0"/>
              <a:t>that implements, effects a change in or presents a risk to processes, services, security, systems, records, data, human resources or architecture.</a:t>
            </a:r>
          </a:p>
        </p:txBody>
      </p:sp>
      <p:sp>
        <p:nvSpPr>
          <p:cNvPr id="4" name="Slide Number Placeholder 3">
            <a:extLst>
              <a:ext uri="{FF2B5EF4-FFF2-40B4-BE49-F238E27FC236}">
                <a16:creationId xmlns:a16="http://schemas.microsoft.com/office/drawing/2014/main" id="{E97FC7F9-E781-4CF9-893A-E642A342E625}"/>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11</a:t>
            </a:fld>
            <a:endParaRPr lang="en-US"/>
          </a:p>
        </p:txBody>
      </p:sp>
    </p:spTree>
    <p:extLst>
      <p:ext uri="{BB962C8B-B14F-4D97-AF65-F5344CB8AC3E}">
        <p14:creationId xmlns:p14="http://schemas.microsoft.com/office/powerpoint/2010/main" val="42508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A82D121-7787-48A6-B249-7C56C0C652DC}"/>
              </a:ext>
            </a:extLst>
          </p:cNvPr>
          <p:cNvSpPr>
            <a:spLocks noGrp="1"/>
          </p:cNvSpPr>
          <p:nvPr>
            <p:ph type="title"/>
          </p:nvPr>
        </p:nvSpPr>
        <p:spPr>
          <a:xfrm>
            <a:off x="628650" y="365126"/>
            <a:ext cx="7886700" cy="1325563"/>
          </a:xfrm>
        </p:spPr>
        <p:txBody>
          <a:bodyPr>
            <a:normAutofit/>
          </a:bodyPr>
          <a:lstStyle/>
          <a:p>
            <a:r>
              <a:rPr lang="en-US" dirty="0"/>
              <a:t>KITO Approval and Reporting System (KARS)</a:t>
            </a:r>
          </a:p>
        </p:txBody>
      </p:sp>
      <p:sp>
        <p:nvSpPr>
          <p:cNvPr id="11" name="Content Placeholder 10">
            <a:extLst>
              <a:ext uri="{FF2B5EF4-FFF2-40B4-BE49-F238E27FC236}">
                <a16:creationId xmlns:a16="http://schemas.microsoft.com/office/drawing/2014/main" id="{2973D021-ACDF-46D3-21A2-A2609366F36D}"/>
              </a:ext>
            </a:extLst>
          </p:cNvPr>
          <p:cNvSpPr>
            <a:spLocks noGrp="1"/>
          </p:cNvSpPr>
          <p:nvPr>
            <p:ph idx="1"/>
          </p:nvPr>
        </p:nvSpPr>
        <p:spPr>
          <a:xfrm>
            <a:off x="628650" y="1825625"/>
            <a:ext cx="7886700" cy="4351338"/>
          </a:xfrm>
        </p:spPr>
        <p:txBody>
          <a:bodyPr>
            <a:normAutofit/>
          </a:bodyPr>
          <a:lstStyle/>
          <a:p>
            <a:r>
              <a:rPr lang="en-US" dirty="0"/>
              <a:t>Online system used to submit project plan information for evaluation by KITO and approval by the branch CITO</a:t>
            </a:r>
          </a:p>
          <a:p>
            <a:r>
              <a:rPr lang="en-US" dirty="0"/>
              <a:t>A system sign-on is required. Request forms are located on the </a:t>
            </a:r>
            <a:r>
              <a:rPr lang="en-US" dirty="0">
                <a:hlinkClick r:id="rId3"/>
              </a:rPr>
              <a:t>KARS Help Center</a:t>
            </a:r>
            <a:endParaRPr lang="en-US" dirty="0"/>
          </a:p>
          <a:p>
            <a:r>
              <a:rPr lang="en-US" dirty="0"/>
              <a:t>KARS is accessed through the </a:t>
            </a:r>
            <a:r>
              <a:rPr lang="en-US" dirty="0">
                <a:hlinkClick r:id="rId4"/>
              </a:rPr>
              <a:t>OITS Service Portal</a:t>
            </a:r>
            <a:endParaRPr lang="en-US" dirty="0"/>
          </a:p>
        </p:txBody>
      </p:sp>
      <p:sp>
        <p:nvSpPr>
          <p:cNvPr id="3" name="Slide Number Placeholder 2">
            <a:extLst>
              <a:ext uri="{FF2B5EF4-FFF2-40B4-BE49-F238E27FC236}">
                <a16:creationId xmlns:a16="http://schemas.microsoft.com/office/drawing/2014/main" id="{52211A9B-078F-4315-852F-C2C252D31924}"/>
              </a:ext>
            </a:extLst>
          </p:cNvPr>
          <p:cNvSpPr>
            <a:spLocks noGrp="1"/>
          </p:cNvSpPr>
          <p:nvPr>
            <p:ph type="sldNum" sz="quarter" idx="12"/>
          </p:nvPr>
        </p:nvSpPr>
        <p:spPr>
          <a:xfrm>
            <a:off x="6936923" y="6356351"/>
            <a:ext cx="2057400" cy="365125"/>
          </a:xfrm>
        </p:spPr>
        <p:txBody>
          <a:bodyPr>
            <a:normAutofit/>
          </a:bodyPr>
          <a:lstStyle/>
          <a:p>
            <a:fld id="{7D16CAC6-79AF-764B-A47E-1F0DD25E8EA2}" type="slidenum">
              <a:rPr lang="en-US" smtClean="0"/>
              <a:pPr/>
              <a:t>12</a:t>
            </a:fld>
            <a:endParaRPr lang="en-US"/>
          </a:p>
        </p:txBody>
      </p:sp>
    </p:spTree>
    <p:extLst>
      <p:ext uri="{BB962C8B-B14F-4D97-AF65-F5344CB8AC3E}">
        <p14:creationId xmlns:p14="http://schemas.microsoft.com/office/powerpoint/2010/main" val="407291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B14E-D9CD-4326-AA20-ABB8DDDBF696}"/>
              </a:ext>
            </a:extLst>
          </p:cNvPr>
          <p:cNvSpPr>
            <a:spLocks noGrp="1"/>
          </p:cNvSpPr>
          <p:nvPr>
            <p:ph type="title"/>
          </p:nvPr>
        </p:nvSpPr>
        <p:spPr>
          <a:xfrm>
            <a:off x="628650" y="183598"/>
            <a:ext cx="7886700" cy="770559"/>
          </a:xfrm>
        </p:spPr>
        <p:txBody>
          <a:bodyPr>
            <a:normAutofit fontScale="90000"/>
          </a:bodyPr>
          <a:lstStyle/>
          <a:p>
            <a:r>
              <a:rPr lang="en-US" sz="3200" dirty="0"/>
              <a:t>KITO Approval &amp; Reporting Process</a:t>
            </a:r>
            <a:br>
              <a:rPr lang="en-US" sz="3200" dirty="0"/>
            </a:br>
            <a:r>
              <a:rPr lang="en-US" sz="2400" spc="113" dirty="0">
                <a:latin typeface="Poppins Light" pitchFamily="2" charset="77"/>
                <a:cs typeface="Poppins Light" pitchFamily="2" charset="77"/>
              </a:rPr>
              <a:t>Overall Process Flow</a:t>
            </a:r>
            <a:endParaRPr lang="en-US" sz="2800" b="1" dirty="0"/>
          </a:p>
        </p:txBody>
      </p:sp>
      <p:sp>
        <p:nvSpPr>
          <p:cNvPr id="4" name="Slide Number Placeholder 3">
            <a:extLst>
              <a:ext uri="{FF2B5EF4-FFF2-40B4-BE49-F238E27FC236}">
                <a16:creationId xmlns:a16="http://schemas.microsoft.com/office/drawing/2014/main" id="{F605368E-F8CC-4D19-B542-531F107004D8}"/>
              </a:ext>
            </a:extLst>
          </p:cNvPr>
          <p:cNvSpPr>
            <a:spLocks noGrp="1"/>
          </p:cNvSpPr>
          <p:nvPr>
            <p:ph type="sldNum" sz="quarter" idx="12"/>
          </p:nvPr>
        </p:nvSpPr>
        <p:spPr/>
        <p:txBody>
          <a:bodyPr/>
          <a:lstStyle/>
          <a:p>
            <a:fld id="{7D16CAC6-79AF-764B-A47E-1F0DD25E8EA2}" type="slidenum">
              <a:rPr lang="en-US" smtClean="0"/>
              <a:t>13</a:t>
            </a:fld>
            <a:endParaRPr lang="en-US"/>
          </a:p>
        </p:txBody>
      </p:sp>
      <p:sp>
        <p:nvSpPr>
          <p:cNvPr id="5" name="Freeform: Shape 122">
            <a:extLst>
              <a:ext uri="{FF2B5EF4-FFF2-40B4-BE49-F238E27FC236}">
                <a16:creationId xmlns:a16="http://schemas.microsoft.com/office/drawing/2014/main" id="{EC2E90C3-1A91-A9DF-68F5-00F539521505}"/>
              </a:ext>
            </a:extLst>
          </p:cNvPr>
          <p:cNvSpPr>
            <a:spLocks noChangeArrowheads="1"/>
          </p:cNvSpPr>
          <p:nvPr/>
        </p:nvSpPr>
        <p:spPr bwMode="auto">
          <a:xfrm>
            <a:off x="4574791" y="1968695"/>
            <a:ext cx="1626832" cy="347649"/>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3"/>
          </a:solidFill>
          <a:ln>
            <a:noFill/>
          </a:ln>
          <a:effectLst/>
        </p:spPr>
        <p:txBody>
          <a:bodyPr wrap="square" anchor="ctr">
            <a:noAutofit/>
          </a:bodyPr>
          <a:lstStyle/>
          <a:p>
            <a:endParaRPr lang="en-US" sz="900"/>
          </a:p>
        </p:txBody>
      </p:sp>
      <p:sp>
        <p:nvSpPr>
          <p:cNvPr id="6" name="Freeform: Shape 121">
            <a:extLst>
              <a:ext uri="{FF2B5EF4-FFF2-40B4-BE49-F238E27FC236}">
                <a16:creationId xmlns:a16="http://schemas.microsoft.com/office/drawing/2014/main" id="{43517F5C-6C1C-9720-483B-47BBD9A858DC}"/>
              </a:ext>
            </a:extLst>
          </p:cNvPr>
          <p:cNvSpPr>
            <a:spLocks noChangeArrowheads="1"/>
          </p:cNvSpPr>
          <p:nvPr/>
        </p:nvSpPr>
        <p:spPr bwMode="auto">
          <a:xfrm>
            <a:off x="1344946" y="1968695"/>
            <a:ext cx="1628891" cy="347649"/>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3"/>
          </a:solidFill>
          <a:ln>
            <a:noFill/>
          </a:ln>
          <a:effectLst/>
        </p:spPr>
        <p:txBody>
          <a:bodyPr wrap="square" anchor="ctr">
            <a:noAutofit/>
          </a:bodyPr>
          <a:lstStyle/>
          <a:p>
            <a:endParaRPr lang="en-US" sz="900"/>
          </a:p>
        </p:txBody>
      </p:sp>
      <p:sp>
        <p:nvSpPr>
          <p:cNvPr id="7" name="Freeform: Shape 120">
            <a:extLst>
              <a:ext uri="{FF2B5EF4-FFF2-40B4-BE49-F238E27FC236}">
                <a16:creationId xmlns:a16="http://schemas.microsoft.com/office/drawing/2014/main" id="{40FE4C67-5850-F389-3AF1-A6786609F60E}"/>
              </a:ext>
            </a:extLst>
          </p:cNvPr>
          <p:cNvSpPr>
            <a:spLocks noChangeArrowheads="1"/>
          </p:cNvSpPr>
          <p:nvPr/>
        </p:nvSpPr>
        <p:spPr bwMode="auto">
          <a:xfrm>
            <a:off x="2959868" y="4215004"/>
            <a:ext cx="1628861" cy="463016"/>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3"/>
          </a:solidFill>
          <a:ln>
            <a:noFill/>
          </a:ln>
          <a:effectLst/>
        </p:spPr>
        <p:txBody>
          <a:bodyPr wrap="square" anchor="ctr">
            <a:noAutofit/>
          </a:bodyPr>
          <a:lstStyle/>
          <a:p>
            <a:endParaRPr lang="en-US" sz="900"/>
          </a:p>
        </p:txBody>
      </p:sp>
      <p:sp>
        <p:nvSpPr>
          <p:cNvPr id="8" name="Freeform: Shape 119">
            <a:extLst>
              <a:ext uri="{FF2B5EF4-FFF2-40B4-BE49-F238E27FC236}">
                <a16:creationId xmlns:a16="http://schemas.microsoft.com/office/drawing/2014/main" id="{38091F75-4BBA-83A6-3732-B19A507B8A87}"/>
              </a:ext>
            </a:extLst>
          </p:cNvPr>
          <p:cNvSpPr>
            <a:spLocks noChangeArrowheads="1"/>
          </p:cNvSpPr>
          <p:nvPr/>
        </p:nvSpPr>
        <p:spPr bwMode="auto">
          <a:xfrm>
            <a:off x="6187654" y="4194358"/>
            <a:ext cx="1628878" cy="463016"/>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3"/>
          </a:solidFill>
          <a:ln>
            <a:noFill/>
          </a:ln>
          <a:effectLst/>
        </p:spPr>
        <p:txBody>
          <a:bodyPr wrap="square" anchor="ctr">
            <a:noAutofit/>
          </a:bodyPr>
          <a:lstStyle/>
          <a:p>
            <a:endParaRPr lang="en-US" sz="900"/>
          </a:p>
        </p:txBody>
      </p:sp>
      <p:sp>
        <p:nvSpPr>
          <p:cNvPr id="9" name="Freeform 7">
            <a:extLst>
              <a:ext uri="{FF2B5EF4-FFF2-40B4-BE49-F238E27FC236}">
                <a16:creationId xmlns:a16="http://schemas.microsoft.com/office/drawing/2014/main" id="{6280F5EF-CDA2-DECF-05AD-C8A9A89DF857}"/>
              </a:ext>
            </a:extLst>
          </p:cNvPr>
          <p:cNvSpPr>
            <a:spLocks noChangeArrowheads="1"/>
          </p:cNvSpPr>
          <p:nvPr/>
        </p:nvSpPr>
        <p:spPr bwMode="auto">
          <a:xfrm>
            <a:off x="1344945" y="4238120"/>
            <a:ext cx="14419" cy="455228"/>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sz="900"/>
          </a:p>
        </p:txBody>
      </p:sp>
      <p:sp>
        <p:nvSpPr>
          <p:cNvPr id="10" name="Freeform 8">
            <a:extLst>
              <a:ext uri="{FF2B5EF4-FFF2-40B4-BE49-F238E27FC236}">
                <a16:creationId xmlns:a16="http://schemas.microsoft.com/office/drawing/2014/main" id="{F8A38042-ACEE-C3A5-D035-C7525FB158EE}"/>
              </a:ext>
            </a:extLst>
          </p:cNvPr>
          <p:cNvSpPr>
            <a:spLocks noChangeArrowheads="1"/>
          </p:cNvSpPr>
          <p:nvPr/>
        </p:nvSpPr>
        <p:spPr bwMode="auto">
          <a:xfrm>
            <a:off x="1270790" y="4634070"/>
            <a:ext cx="164789" cy="164789"/>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sz="900"/>
          </a:p>
        </p:txBody>
      </p:sp>
      <p:sp>
        <p:nvSpPr>
          <p:cNvPr id="11" name="Freeform 11">
            <a:extLst>
              <a:ext uri="{FF2B5EF4-FFF2-40B4-BE49-F238E27FC236}">
                <a16:creationId xmlns:a16="http://schemas.microsoft.com/office/drawing/2014/main" id="{88A7DBCB-FBD9-FC43-634E-2910194E9D12}"/>
              </a:ext>
            </a:extLst>
          </p:cNvPr>
          <p:cNvSpPr>
            <a:spLocks noChangeArrowheads="1"/>
          </p:cNvSpPr>
          <p:nvPr/>
        </p:nvSpPr>
        <p:spPr bwMode="auto">
          <a:xfrm>
            <a:off x="7155784" y="2430101"/>
            <a:ext cx="1305946" cy="1784902"/>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endParaRPr lang="en-US" sz="900"/>
          </a:p>
        </p:txBody>
      </p:sp>
      <p:sp>
        <p:nvSpPr>
          <p:cNvPr id="12" name="Freeform 12">
            <a:extLst>
              <a:ext uri="{FF2B5EF4-FFF2-40B4-BE49-F238E27FC236}">
                <a16:creationId xmlns:a16="http://schemas.microsoft.com/office/drawing/2014/main" id="{3288BDA8-FF35-EA85-2927-5D356CC6A5F5}"/>
              </a:ext>
            </a:extLst>
          </p:cNvPr>
          <p:cNvSpPr>
            <a:spLocks noChangeArrowheads="1"/>
          </p:cNvSpPr>
          <p:nvPr/>
        </p:nvSpPr>
        <p:spPr bwMode="auto">
          <a:xfrm>
            <a:off x="5542921" y="2430101"/>
            <a:ext cx="1305946" cy="1784902"/>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rgbClr val="C68900"/>
          </a:solidFill>
          <a:ln>
            <a:noFill/>
          </a:ln>
          <a:effectLst/>
        </p:spPr>
        <p:txBody>
          <a:bodyPr wrap="none" anchor="ctr"/>
          <a:lstStyle/>
          <a:p>
            <a:endParaRPr lang="en-US" sz="900"/>
          </a:p>
        </p:txBody>
      </p:sp>
      <p:sp>
        <p:nvSpPr>
          <p:cNvPr id="13" name="Freeform 13">
            <a:extLst>
              <a:ext uri="{FF2B5EF4-FFF2-40B4-BE49-F238E27FC236}">
                <a16:creationId xmlns:a16="http://schemas.microsoft.com/office/drawing/2014/main" id="{704B0AD3-CDDB-C920-4212-92B0B3DB8BC3}"/>
              </a:ext>
            </a:extLst>
          </p:cNvPr>
          <p:cNvSpPr>
            <a:spLocks noChangeArrowheads="1"/>
          </p:cNvSpPr>
          <p:nvPr/>
        </p:nvSpPr>
        <p:spPr bwMode="auto">
          <a:xfrm>
            <a:off x="6051704" y="2238535"/>
            <a:ext cx="286320" cy="28632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rgbClr val="C68900"/>
          </a:solidFill>
          <a:ln>
            <a:noFill/>
          </a:ln>
          <a:effectLst/>
        </p:spPr>
        <p:txBody>
          <a:bodyPr wrap="none" anchor="ctr"/>
          <a:lstStyle/>
          <a:p>
            <a:endParaRPr lang="en-US" sz="900"/>
          </a:p>
        </p:txBody>
      </p:sp>
      <p:sp>
        <p:nvSpPr>
          <p:cNvPr id="14" name="Freeform 14">
            <a:extLst>
              <a:ext uri="{FF2B5EF4-FFF2-40B4-BE49-F238E27FC236}">
                <a16:creationId xmlns:a16="http://schemas.microsoft.com/office/drawing/2014/main" id="{3F349624-EA08-CCE4-977B-04376142B297}"/>
              </a:ext>
            </a:extLst>
          </p:cNvPr>
          <p:cNvSpPr>
            <a:spLocks noChangeArrowheads="1"/>
          </p:cNvSpPr>
          <p:nvPr/>
        </p:nvSpPr>
        <p:spPr bwMode="auto">
          <a:xfrm>
            <a:off x="2315134" y="2430101"/>
            <a:ext cx="1303886" cy="1784902"/>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rgbClr val="C68900"/>
          </a:solidFill>
          <a:ln>
            <a:noFill/>
          </a:ln>
          <a:effectLst/>
        </p:spPr>
        <p:txBody>
          <a:bodyPr wrap="none" anchor="ctr"/>
          <a:lstStyle/>
          <a:p>
            <a:endParaRPr lang="en-US" sz="900"/>
          </a:p>
        </p:txBody>
      </p:sp>
      <p:sp>
        <p:nvSpPr>
          <p:cNvPr id="15" name="Freeform 15">
            <a:extLst>
              <a:ext uri="{FF2B5EF4-FFF2-40B4-BE49-F238E27FC236}">
                <a16:creationId xmlns:a16="http://schemas.microsoft.com/office/drawing/2014/main" id="{30144050-1243-8BD6-E825-490749225B7C}"/>
              </a:ext>
            </a:extLst>
          </p:cNvPr>
          <p:cNvSpPr>
            <a:spLocks noChangeArrowheads="1"/>
          </p:cNvSpPr>
          <p:nvPr/>
        </p:nvSpPr>
        <p:spPr bwMode="auto">
          <a:xfrm>
            <a:off x="3927997" y="2430101"/>
            <a:ext cx="1303886" cy="1784902"/>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chemeClr val="accent3"/>
          </a:solidFill>
          <a:ln>
            <a:noFill/>
          </a:ln>
          <a:effectLst/>
        </p:spPr>
        <p:txBody>
          <a:bodyPr wrap="none" anchor="ctr"/>
          <a:lstStyle/>
          <a:p>
            <a:endParaRPr lang="en-US" sz="900"/>
          </a:p>
        </p:txBody>
      </p:sp>
      <p:sp>
        <p:nvSpPr>
          <p:cNvPr id="16" name="Freeform 16">
            <a:extLst>
              <a:ext uri="{FF2B5EF4-FFF2-40B4-BE49-F238E27FC236}">
                <a16:creationId xmlns:a16="http://schemas.microsoft.com/office/drawing/2014/main" id="{B0A19B7E-A3B2-C7C1-3F53-1D7F94CAEAD1}"/>
              </a:ext>
            </a:extLst>
          </p:cNvPr>
          <p:cNvSpPr>
            <a:spLocks noChangeArrowheads="1"/>
          </p:cNvSpPr>
          <p:nvPr/>
        </p:nvSpPr>
        <p:spPr bwMode="auto">
          <a:xfrm>
            <a:off x="700211" y="2430101"/>
            <a:ext cx="1305946" cy="1784902"/>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chemeClr val="accent1"/>
          </a:solidFill>
          <a:ln>
            <a:noFill/>
          </a:ln>
          <a:effectLst/>
        </p:spPr>
        <p:txBody>
          <a:bodyPr wrap="none" anchor="ctr"/>
          <a:lstStyle/>
          <a:p>
            <a:endParaRPr lang="en-US" sz="900"/>
          </a:p>
        </p:txBody>
      </p:sp>
      <p:sp>
        <p:nvSpPr>
          <p:cNvPr id="17" name="Freeform 17">
            <a:extLst>
              <a:ext uri="{FF2B5EF4-FFF2-40B4-BE49-F238E27FC236}">
                <a16:creationId xmlns:a16="http://schemas.microsoft.com/office/drawing/2014/main" id="{87D9D51F-3941-2637-E523-AD74848F9FF9}"/>
              </a:ext>
            </a:extLst>
          </p:cNvPr>
          <p:cNvSpPr>
            <a:spLocks noChangeArrowheads="1"/>
          </p:cNvSpPr>
          <p:nvPr/>
        </p:nvSpPr>
        <p:spPr bwMode="auto">
          <a:xfrm>
            <a:off x="1211054" y="2238535"/>
            <a:ext cx="286320" cy="2863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sz="900"/>
          </a:p>
        </p:txBody>
      </p:sp>
      <p:sp>
        <p:nvSpPr>
          <p:cNvPr id="18" name="Freeform 18">
            <a:extLst>
              <a:ext uri="{FF2B5EF4-FFF2-40B4-BE49-F238E27FC236}">
                <a16:creationId xmlns:a16="http://schemas.microsoft.com/office/drawing/2014/main" id="{638E3CFF-1219-49BD-4AC0-065C0D578C20}"/>
              </a:ext>
            </a:extLst>
          </p:cNvPr>
          <p:cNvSpPr>
            <a:spLocks noChangeArrowheads="1"/>
          </p:cNvSpPr>
          <p:nvPr/>
        </p:nvSpPr>
        <p:spPr bwMode="auto">
          <a:xfrm>
            <a:off x="2823918" y="2238535"/>
            <a:ext cx="286319" cy="28632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rgbClr val="C68900"/>
          </a:solidFill>
          <a:ln>
            <a:noFill/>
          </a:ln>
          <a:effectLst/>
        </p:spPr>
        <p:txBody>
          <a:bodyPr wrap="none" anchor="ctr"/>
          <a:lstStyle/>
          <a:p>
            <a:endParaRPr lang="en-US" sz="900"/>
          </a:p>
        </p:txBody>
      </p:sp>
      <p:sp>
        <p:nvSpPr>
          <p:cNvPr id="19" name="Freeform 19">
            <a:extLst>
              <a:ext uri="{FF2B5EF4-FFF2-40B4-BE49-F238E27FC236}">
                <a16:creationId xmlns:a16="http://schemas.microsoft.com/office/drawing/2014/main" id="{C7AB033C-C6DD-AE8E-786E-70E527250A91}"/>
              </a:ext>
            </a:extLst>
          </p:cNvPr>
          <p:cNvSpPr>
            <a:spLocks noChangeArrowheads="1"/>
          </p:cNvSpPr>
          <p:nvPr/>
        </p:nvSpPr>
        <p:spPr bwMode="auto">
          <a:xfrm>
            <a:off x="4438840" y="2238535"/>
            <a:ext cx="286319" cy="28632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chemeClr val="accent3"/>
          </a:solidFill>
          <a:ln>
            <a:noFill/>
          </a:ln>
          <a:effectLst/>
        </p:spPr>
        <p:txBody>
          <a:bodyPr wrap="none" anchor="ctr"/>
          <a:lstStyle/>
          <a:p>
            <a:endParaRPr lang="en-US" sz="900"/>
          </a:p>
        </p:txBody>
      </p:sp>
      <p:sp>
        <p:nvSpPr>
          <p:cNvPr id="20" name="Freeform 20">
            <a:extLst>
              <a:ext uri="{FF2B5EF4-FFF2-40B4-BE49-F238E27FC236}">
                <a16:creationId xmlns:a16="http://schemas.microsoft.com/office/drawing/2014/main" id="{BEAECA3E-C964-C792-C049-93AFC200B92E}"/>
              </a:ext>
            </a:extLst>
          </p:cNvPr>
          <p:cNvSpPr>
            <a:spLocks noChangeArrowheads="1"/>
          </p:cNvSpPr>
          <p:nvPr/>
        </p:nvSpPr>
        <p:spPr bwMode="auto">
          <a:xfrm>
            <a:off x="7666627" y="2238535"/>
            <a:ext cx="286320" cy="2863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endParaRPr lang="en-US" sz="900"/>
          </a:p>
        </p:txBody>
      </p:sp>
      <p:sp>
        <p:nvSpPr>
          <p:cNvPr id="21" name="TextBox 20">
            <a:extLst>
              <a:ext uri="{FF2B5EF4-FFF2-40B4-BE49-F238E27FC236}">
                <a16:creationId xmlns:a16="http://schemas.microsoft.com/office/drawing/2014/main" id="{84F5D980-1702-5455-5AAD-21EFC17634D5}"/>
              </a:ext>
            </a:extLst>
          </p:cNvPr>
          <p:cNvSpPr txBox="1"/>
          <p:nvPr/>
        </p:nvSpPr>
        <p:spPr>
          <a:xfrm>
            <a:off x="925065" y="2543667"/>
            <a:ext cx="856244" cy="430887"/>
          </a:xfrm>
          <a:prstGeom prst="rect">
            <a:avLst/>
          </a:prstGeom>
          <a:noFill/>
        </p:spPr>
        <p:txBody>
          <a:bodyPr wrap="square" rtlCol="0" anchor="b" anchorCtr="0">
            <a:spAutoFit/>
          </a:bodyPr>
          <a:lstStyle/>
          <a:p>
            <a:pPr algn="ctr"/>
            <a:r>
              <a:rPr lang="en-US" sz="1100" b="1">
                <a:solidFill>
                  <a:schemeClr val="bg1"/>
                </a:solidFill>
                <a:latin typeface="Arial" panose="020B0604020202020204" pitchFamily="34" charset="0"/>
                <a:ea typeface="League Spartan" charset="0"/>
                <a:cs typeface="Arial" panose="020B0604020202020204" pitchFamily="34" charset="0"/>
              </a:rPr>
              <a:t>Demand</a:t>
            </a:r>
          </a:p>
          <a:p>
            <a:pPr algn="ctr"/>
            <a:r>
              <a:rPr lang="en-US" sz="1100" b="1">
                <a:solidFill>
                  <a:schemeClr val="bg1"/>
                </a:solidFill>
                <a:latin typeface="Arial" panose="020B0604020202020204" pitchFamily="34" charset="0"/>
                <a:ea typeface="League Spartan" charset="0"/>
                <a:cs typeface="Arial" panose="020B0604020202020204" pitchFamily="34" charset="0"/>
              </a:rPr>
              <a:t>Initiation</a:t>
            </a:r>
          </a:p>
        </p:txBody>
      </p:sp>
      <p:sp>
        <p:nvSpPr>
          <p:cNvPr id="22" name="TextBox 21">
            <a:extLst>
              <a:ext uri="{FF2B5EF4-FFF2-40B4-BE49-F238E27FC236}">
                <a16:creationId xmlns:a16="http://schemas.microsoft.com/office/drawing/2014/main" id="{BB2D1CD8-B0B7-0D13-9F9C-9104DB5704EE}"/>
              </a:ext>
            </a:extLst>
          </p:cNvPr>
          <p:cNvSpPr txBox="1"/>
          <p:nvPr/>
        </p:nvSpPr>
        <p:spPr>
          <a:xfrm>
            <a:off x="2366436" y="2533867"/>
            <a:ext cx="1201291" cy="430887"/>
          </a:xfrm>
          <a:prstGeom prst="rect">
            <a:avLst/>
          </a:prstGeom>
          <a:noFill/>
        </p:spPr>
        <p:txBody>
          <a:bodyPr wrap="square" rtlCol="0" anchor="b" anchorCtr="0">
            <a:spAutoFit/>
          </a:bodyPr>
          <a:lstStyle/>
          <a:p>
            <a:pPr algn="ctr"/>
            <a:r>
              <a:rPr lang="en-US" sz="1100" b="1">
                <a:solidFill>
                  <a:schemeClr val="bg1"/>
                </a:solidFill>
                <a:latin typeface="Arial" panose="020B0604020202020204" pitchFamily="34" charset="0"/>
                <a:ea typeface="League Spartan" charset="0"/>
                <a:cs typeface="Arial" panose="020B0604020202020204" pitchFamily="34" charset="0"/>
              </a:rPr>
              <a:t>Business Risk</a:t>
            </a:r>
          </a:p>
          <a:p>
            <a:pPr algn="ctr"/>
            <a:r>
              <a:rPr lang="en-US" sz="1100" b="1">
                <a:solidFill>
                  <a:schemeClr val="bg1"/>
                </a:solidFill>
                <a:latin typeface="Arial" panose="020B0604020202020204" pitchFamily="34" charset="0"/>
                <a:ea typeface="League Spartan" charset="0"/>
                <a:cs typeface="Arial" panose="020B0604020202020204" pitchFamily="34" charset="0"/>
              </a:rPr>
              <a:t>Assessment</a:t>
            </a:r>
          </a:p>
        </p:txBody>
      </p:sp>
      <p:sp>
        <p:nvSpPr>
          <p:cNvPr id="23" name="Subtitle 2">
            <a:extLst>
              <a:ext uri="{FF2B5EF4-FFF2-40B4-BE49-F238E27FC236}">
                <a16:creationId xmlns:a16="http://schemas.microsoft.com/office/drawing/2014/main" id="{67B036A3-75C2-908E-D1D0-A2B062BF924F}"/>
              </a:ext>
            </a:extLst>
          </p:cNvPr>
          <p:cNvSpPr txBox="1">
            <a:spLocks/>
          </p:cNvSpPr>
          <p:nvPr/>
        </p:nvSpPr>
        <p:spPr>
          <a:xfrm>
            <a:off x="2405569" y="3095798"/>
            <a:ext cx="1108597" cy="851067"/>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Agency completes KS IT Business Risk Assessment in KARS to determine project reportability</a:t>
            </a:r>
          </a:p>
        </p:txBody>
      </p:sp>
      <p:sp>
        <p:nvSpPr>
          <p:cNvPr id="24" name="TextBox 23">
            <a:extLst>
              <a:ext uri="{FF2B5EF4-FFF2-40B4-BE49-F238E27FC236}">
                <a16:creationId xmlns:a16="http://schemas.microsoft.com/office/drawing/2014/main" id="{82E47B66-361F-A96C-0B52-F797A15C71E9}"/>
              </a:ext>
            </a:extLst>
          </p:cNvPr>
          <p:cNvSpPr txBox="1"/>
          <p:nvPr/>
        </p:nvSpPr>
        <p:spPr>
          <a:xfrm>
            <a:off x="4144004" y="2523691"/>
            <a:ext cx="871874" cy="430887"/>
          </a:xfrm>
          <a:prstGeom prst="rect">
            <a:avLst/>
          </a:prstGeom>
          <a:noFill/>
        </p:spPr>
        <p:txBody>
          <a:bodyPr wrap="square" rtlCol="0" anchor="b" anchorCtr="0">
            <a:spAutoFit/>
          </a:bodyPr>
          <a:lstStyle/>
          <a:p>
            <a:pPr algn="ctr"/>
            <a:r>
              <a:rPr lang="en-US" sz="1100" b="1">
                <a:solidFill>
                  <a:schemeClr val="bg1"/>
                </a:solidFill>
                <a:latin typeface="Arial" panose="020B0604020202020204" pitchFamily="34" charset="0"/>
                <a:ea typeface="League Spartan" charset="0"/>
                <a:cs typeface="Arial" panose="020B0604020202020204" pitchFamily="34" charset="0"/>
              </a:rPr>
              <a:t>Demand</a:t>
            </a:r>
          </a:p>
          <a:p>
            <a:pPr algn="ctr"/>
            <a:r>
              <a:rPr lang="en-US" sz="1100" b="1">
                <a:solidFill>
                  <a:schemeClr val="bg1"/>
                </a:solidFill>
                <a:latin typeface="Arial" panose="020B0604020202020204" pitchFamily="34" charset="0"/>
                <a:ea typeface="League Spartan" charset="0"/>
                <a:cs typeface="Arial" panose="020B0604020202020204" pitchFamily="34" charset="0"/>
              </a:rPr>
              <a:t>Approval</a:t>
            </a:r>
          </a:p>
        </p:txBody>
      </p:sp>
      <p:sp>
        <p:nvSpPr>
          <p:cNvPr id="25" name="Subtitle 2">
            <a:extLst>
              <a:ext uri="{FF2B5EF4-FFF2-40B4-BE49-F238E27FC236}">
                <a16:creationId xmlns:a16="http://schemas.microsoft.com/office/drawing/2014/main" id="{AEB6FB39-55D5-F06B-F5FF-8360C15BBE05}"/>
              </a:ext>
            </a:extLst>
          </p:cNvPr>
          <p:cNvSpPr txBox="1">
            <a:spLocks/>
          </p:cNvSpPr>
          <p:nvPr/>
        </p:nvSpPr>
        <p:spPr>
          <a:xfrm>
            <a:off x="3979099" y="2898952"/>
            <a:ext cx="1330656" cy="1267591"/>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l">
              <a:lnSpc>
                <a:spcPts val="1313"/>
              </a:lnSpc>
              <a:buFont typeface="Arial" panose="020B0604020202020204" pitchFamily="34" charset="0"/>
              <a:buChar char="•"/>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Agency Executive Authority Approval</a:t>
            </a:r>
          </a:p>
          <a:p>
            <a:pPr marL="128588" indent="-128588" algn="l">
              <a:lnSpc>
                <a:spcPts val="1313"/>
              </a:lnSpc>
              <a:buFont typeface="Arial" panose="020B0604020202020204" pitchFamily="34" charset="0"/>
              <a:buChar char="•"/>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KITO Acceptance</a:t>
            </a:r>
          </a:p>
          <a:p>
            <a:pPr marL="128588" indent="-128588" algn="l">
              <a:lnSpc>
                <a:spcPts val="1313"/>
              </a:lnSpc>
              <a:buFont typeface="Arial" panose="020B0604020202020204" pitchFamily="34" charset="0"/>
              <a:buChar char="•"/>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JCIT “Advise &amp; </a:t>
            </a:r>
            <a:b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b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Consult”</a:t>
            </a:r>
          </a:p>
          <a:p>
            <a:pPr marL="128588" indent="-128588" algn="l">
              <a:lnSpc>
                <a:spcPts val="1313"/>
              </a:lnSpc>
              <a:buFont typeface="Arial" panose="020B0604020202020204" pitchFamily="34" charset="0"/>
              <a:buChar char="•"/>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CITO Review &amp; Approval</a:t>
            </a:r>
          </a:p>
        </p:txBody>
      </p:sp>
      <p:sp>
        <p:nvSpPr>
          <p:cNvPr id="26" name="TextBox 25">
            <a:extLst>
              <a:ext uri="{FF2B5EF4-FFF2-40B4-BE49-F238E27FC236}">
                <a16:creationId xmlns:a16="http://schemas.microsoft.com/office/drawing/2014/main" id="{B9F4905F-3B16-61AF-A26E-D2C2451D3289}"/>
              </a:ext>
            </a:extLst>
          </p:cNvPr>
          <p:cNvSpPr txBox="1"/>
          <p:nvPr/>
        </p:nvSpPr>
        <p:spPr>
          <a:xfrm>
            <a:off x="5657167" y="2518080"/>
            <a:ext cx="1077459" cy="430887"/>
          </a:xfrm>
          <a:prstGeom prst="rect">
            <a:avLst/>
          </a:prstGeom>
          <a:noFill/>
        </p:spPr>
        <p:txBody>
          <a:bodyPr wrap="square" rtlCol="0" anchor="b" anchorCtr="0">
            <a:spAutoFit/>
          </a:bodyPr>
          <a:lstStyle/>
          <a:p>
            <a:pPr algn="ctr"/>
            <a:r>
              <a:rPr lang="en-US" sz="1100" b="1">
                <a:solidFill>
                  <a:schemeClr val="bg1"/>
                </a:solidFill>
                <a:latin typeface="Arial" panose="020B0604020202020204" pitchFamily="34" charset="0"/>
                <a:ea typeface="League Spartan" charset="0"/>
                <a:cs typeface="Arial" panose="020B0604020202020204" pitchFamily="34" charset="0"/>
              </a:rPr>
              <a:t>Project Plan</a:t>
            </a:r>
          </a:p>
          <a:p>
            <a:pPr algn="ctr"/>
            <a:r>
              <a:rPr lang="en-US" sz="1100" b="1">
                <a:solidFill>
                  <a:schemeClr val="bg1"/>
                </a:solidFill>
                <a:latin typeface="Arial" panose="020B0604020202020204" pitchFamily="34" charset="0"/>
                <a:ea typeface="League Spartan" charset="0"/>
                <a:cs typeface="Arial" panose="020B0604020202020204" pitchFamily="34" charset="0"/>
              </a:rPr>
              <a:t>Approval</a:t>
            </a:r>
          </a:p>
        </p:txBody>
      </p:sp>
      <p:sp>
        <p:nvSpPr>
          <p:cNvPr id="27" name="Subtitle 2">
            <a:extLst>
              <a:ext uri="{FF2B5EF4-FFF2-40B4-BE49-F238E27FC236}">
                <a16:creationId xmlns:a16="http://schemas.microsoft.com/office/drawing/2014/main" id="{4BCAA471-4718-245B-6088-EDFCAFABAE2C}"/>
              </a:ext>
            </a:extLst>
          </p:cNvPr>
          <p:cNvSpPr txBox="1">
            <a:spLocks/>
          </p:cNvSpPr>
          <p:nvPr/>
        </p:nvSpPr>
        <p:spPr>
          <a:xfrm>
            <a:off x="7192814" y="2947923"/>
            <a:ext cx="1254978" cy="118615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Report is generated from KARS with summary of all active IT projects &amp; individual project status. Status displayed on KITO project dashboard.</a:t>
            </a:r>
          </a:p>
        </p:txBody>
      </p:sp>
      <p:sp>
        <p:nvSpPr>
          <p:cNvPr id="28" name="TextBox 27">
            <a:extLst>
              <a:ext uri="{FF2B5EF4-FFF2-40B4-BE49-F238E27FC236}">
                <a16:creationId xmlns:a16="http://schemas.microsoft.com/office/drawing/2014/main" id="{7C5C4D80-7E08-2F80-8ECC-B7F904ED03BA}"/>
              </a:ext>
            </a:extLst>
          </p:cNvPr>
          <p:cNvSpPr txBox="1"/>
          <p:nvPr/>
        </p:nvSpPr>
        <p:spPr>
          <a:xfrm>
            <a:off x="7379261" y="2524794"/>
            <a:ext cx="900728" cy="430887"/>
          </a:xfrm>
          <a:prstGeom prst="rect">
            <a:avLst/>
          </a:prstGeom>
          <a:noFill/>
        </p:spPr>
        <p:txBody>
          <a:bodyPr wrap="square" rtlCol="0" anchor="b" anchorCtr="0">
            <a:spAutoFit/>
          </a:bodyPr>
          <a:lstStyle/>
          <a:p>
            <a:pPr algn="ctr"/>
            <a:r>
              <a:rPr lang="en-US" sz="1100" b="1">
                <a:solidFill>
                  <a:schemeClr val="bg1"/>
                </a:solidFill>
                <a:latin typeface="Arial" panose="020B0604020202020204" pitchFamily="34" charset="0"/>
                <a:ea typeface="League Spartan" charset="0"/>
                <a:cs typeface="Arial" panose="020B0604020202020204" pitchFamily="34" charset="0"/>
              </a:rPr>
              <a:t>Quarterly</a:t>
            </a:r>
          </a:p>
          <a:p>
            <a:pPr algn="ctr"/>
            <a:r>
              <a:rPr lang="en-US" sz="1100" b="1">
                <a:solidFill>
                  <a:schemeClr val="bg1"/>
                </a:solidFill>
                <a:latin typeface="Arial" panose="020B0604020202020204" pitchFamily="34" charset="0"/>
                <a:ea typeface="League Spartan" charset="0"/>
                <a:cs typeface="Arial" panose="020B0604020202020204" pitchFamily="34" charset="0"/>
              </a:rPr>
              <a:t>Report</a:t>
            </a:r>
          </a:p>
        </p:txBody>
      </p:sp>
      <p:sp>
        <p:nvSpPr>
          <p:cNvPr id="29" name="TextBox 28">
            <a:extLst>
              <a:ext uri="{FF2B5EF4-FFF2-40B4-BE49-F238E27FC236}">
                <a16:creationId xmlns:a16="http://schemas.microsoft.com/office/drawing/2014/main" id="{A0332583-FE64-C6F8-F087-B13F1183D86E}"/>
              </a:ext>
            </a:extLst>
          </p:cNvPr>
          <p:cNvSpPr txBox="1"/>
          <p:nvPr/>
        </p:nvSpPr>
        <p:spPr>
          <a:xfrm>
            <a:off x="1254050" y="2248001"/>
            <a:ext cx="196208" cy="276999"/>
          </a:xfrm>
          <a:prstGeom prst="rect">
            <a:avLst/>
          </a:prstGeom>
          <a:noFill/>
        </p:spPr>
        <p:txBody>
          <a:bodyPr wrap="square" rtlCol="0" anchor="b" anchorCtr="0">
            <a:spAutoFit/>
          </a:bodyPr>
          <a:lstStyle/>
          <a:p>
            <a:pPr algn="ctr"/>
            <a:r>
              <a:rPr lang="en-US" sz="1200" b="1">
                <a:solidFill>
                  <a:schemeClr val="bg1"/>
                </a:solidFill>
                <a:latin typeface="Arial" panose="020B0604020202020204" pitchFamily="34" charset="0"/>
                <a:ea typeface="League Spartan" charset="0"/>
                <a:cs typeface="Arial" panose="020B0604020202020204" pitchFamily="34" charset="0"/>
              </a:rPr>
              <a:t>1</a:t>
            </a:r>
          </a:p>
        </p:txBody>
      </p:sp>
      <p:sp>
        <p:nvSpPr>
          <p:cNvPr id="30" name="TextBox 29">
            <a:extLst>
              <a:ext uri="{FF2B5EF4-FFF2-40B4-BE49-F238E27FC236}">
                <a16:creationId xmlns:a16="http://schemas.microsoft.com/office/drawing/2014/main" id="{30B8F1C3-5862-6E3F-A719-3D1D468D8461}"/>
              </a:ext>
            </a:extLst>
          </p:cNvPr>
          <p:cNvSpPr txBox="1"/>
          <p:nvPr/>
        </p:nvSpPr>
        <p:spPr>
          <a:xfrm>
            <a:off x="2853945" y="2263412"/>
            <a:ext cx="226265" cy="276999"/>
          </a:xfrm>
          <a:prstGeom prst="rect">
            <a:avLst/>
          </a:prstGeom>
          <a:noFill/>
        </p:spPr>
        <p:txBody>
          <a:bodyPr wrap="square" rtlCol="0" anchor="b" anchorCtr="0">
            <a:spAutoFit/>
          </a:bodyPr>
          <a:lstStyle/>
          <a:p>
            <a:pPr algn="ctr"/>
            <a:r>
              <a:rPr lang="en-US" sz="1200" b="1">
                <a:solidFill>
                  <a:schemeClr val="bg1"/>
                </a:solidFill>
                <a:latin typeface="Arial" panose="020B0604020202020204" pitchFamily="34" charset="0"/>
                <a:ea typeface="League Spartan" charset="0"/>
                <a:cs typeface="Arial" panose="020B0604020202020204" pitchFamily="34" charset="0"/>
              </a:rPr>
              <a:t>2</a:t>
            </a:r>
          </a:p>
        </p:txBody>
      </p:sp>
      <p:sp>
        <p:nvSpPr>
          <p:cNvPr id="31" name="TextBox 30">
            <a:extLst>
              <a:ext uri="{FF2B5EF4-FFF2-40B4-BE49-F238E27FC236}">
                <a16:creationId xmlns:a16="http://schemas.microsoft.com/office/drawing/2014/main" id="{34A6F232-852E-AA9D-C9AE-0BB161789511}"/>
              </a:ext>
            </a:extLst>
          </p:cNvPr>
          <p:cNvSpPr txBox="1"/>
          <p:nvPr/>
        </p:nvSpPr>
        <p:spPr>
          <a:xfrm>
            <a:off x="4465434" y="2263412"/>
            <a:ext cx="231074" cy="276999"/>
          </a:xfrm>
          <a:prstGeom prst="rect">
            <a:avLst/>
          </a:prstGeom>
          <a:noFill/>
        </p:spPr>
        <p:txBody>
          <a:bodyPr wrap="square" rtlCol="0" anchor="b" anchorCtr="0">
            <a:spAutoFit/>
          </a:bodyPr>
          <a:lstStyle/>
          <a:p>
            <a:pPr algn="ctr"/>
            <a:r>
              <a:rPr lang="en-US" sz="1200" b="1">
                <a:solidFill>
                  <a:schemeClr val="bg1"/>
                </a:solidFill>
                <a:latin typeface="Arial" panose="020B0604020202020204" pitchFamily="34" charset="0"/>
                <a:ea typeface="League Spartan" charset="0"/>
                <a:cs typeface="Arial" panose="020B0604020202020204" pitchFamily="34" charset="0"/>
              </a:rPr>
              <a:t>3</a:t>
            </a:r>
          </a:p>
        </p:txBody>
      </p:sp>
      <p:sp>
        <p:nvSpPr>
          <p:cNvPr id="32" name="TextBox 31">
            <a:extLst>
              <a:ext uri="{FF2B5EF4-FFF2-40B4-BE49-F238E27FC236}">
                <a16:creationId xmlns:a16="http://schemas.microsoft.com/office/drawing/2014/main" id="{F78A0C43-B3CB-B54A-CF7D-1968D003FFEA}"/>
              </a:ext>
            </a:extLst>
          </p:cNvPr>
          <p:cNvSpPr txBox="1"/>
          <p:nvPr/>
        </p:nvSpPr>
        <p:spPr>
          <a:xfrm>
            <a:off x="6073316" y="2271117"/>
            <a:ext cx="243096" cy="276999"/>
          </a:xfrm>
          <a:prstGeom prst="rect">
            <a:avLst/>
          </a:prstGeom>
          <a:noFill/>
        </p:spPr>
        <p:txBody>
          <a:bodyPr wrap="square" rtlCol="0" anchor="b" anchorCtr="0">
            <a:spAutoFit/>
          </a:bodyPr>
          <a:lstStyle/>
          <a:p>
            <a:pPr algn="ctr"/>
            <a:r>
              <a:rPr lang="en-US" sz="1200" b="1">
                <a:solidFill>
                  <a:schemeClr val="bg1"/>
                </a:solidFill>
                <a:latin typeface="Arial" panose="020B0604020202020204" pitchFamily="34" charset="0"/>
                <a:ea typeface="League Spartan" charset="0"/>
                <a:cs typeface="Arial" panose="020B0604020202020204" pitchFamily="34" charset="0"/>
              </a:rPr>
              <a:t>4</a:t>
            </a:r>
          </a:p>
        </p:txBody>
      </p:sp>
      <p:sp>
        <p:nvSpPr>
          <p:cNvPr id="33" name="TextBox 32">
            <a:extLst>
              <a:ext uri="{FF2B5EF4-FFF2-40B4-BE49-F238E27FC236}">
                <a16:creationId xmlns:a16="http://schemas.microsoft.com/office/drawing/2014/main" id="{714A2E53-4238-D63F-0BC9-7CDC830E5F81}"/>
              </a:ext>
            </a:extLst>
          </p:cNvPr>
          <p:cNvSpPr txBox="1"/>
          <p:nvPr/>
        </p:nvSpPr>
        <p:spPr>
          <a:xfrm>
            <a:off x="7689613" y="2263412"/>
            <a:ext cx="238287" cy="276999"/>
          </a:xfrm>
          <a:prstGeom prst="rect">
            <a:avLst/>
          </a:prstGeom>
          <a:noFill/>
        </p:spPr>
        <p:txBody>
          <a:bodyPr wrap="square" rtlCol="0" anchor="b" anchorCtr="0">
            <a:spAutoFit/>
          </a:bodyPr>
          <a:lstStyle/>
          <a:p>
            <a:pPr algn="ctr"/>
            <a:r>
              <a:rPr lang="en-US" sz="1200" b="1">
                <a:solidFill>
                  <a:schemeClr val="bg1"/>
                </a:solidFill>
                <a:latin typeface="Arial" panose="020B0604020202020204" pitchFamily="34" charset="0"/>
                <a:ea typeface="League Spartan" charset="0"/>
                <a:cs typeface="Arial" panose="020B0604020202020204" pitchFamily="34" charset="0"/>
              </a:rPr>
              <a:t>5</a:t>
            </a:r>
          </a:p>
        </p:txBody>
      </p:sp>
      <p:sp>
        <p:nvSpPr>
          <p:cNvPr id="34" name="TextBox 33">
            <a:extLst>
              <a:ext uri="{FF2B5EF4-FFF2-40B4-BE49-F238E27FC236}">
                <a16:creationId xmlns:a16="http://schemas.microsoft.com/office/drawing/2014/main" id="{2B50EB28-1009-ED47-2343-B70F61684ED9}"/>
              </a:ext>
            </a:extLst>
          </p:cNvPr>
          <p:cNvSpPr txBox="1"/>
          <p:nvPr/>
        </p:nvSpPr>
        <p:spPr>
          <a:xfrm>
            <a:off x="549765" y="4632859"/>
            <a:ext cx="1614444" cy="877163"/>
          </a:xfrm>
          <a:prstGeom prst="rect">
            <a:avLst/>
          </a:prstGeom>
          <a:noFill/>
        </p:spPr>
        <p:txBody>
          <a:bodyPr wrap="square" rtlCol="0" anchor="ctr" anchorCtr="0">
            <a:spAutoFit/>
          </a:bodyPr>
          <a:lstStyle/>
          <a:p>
            <a:pPr algn="ctr">
              <a:lnSpc>
                <a:spcPct val="250000"/>
              </a:lnSpc>
            </a:pPr>
            <a:r>
              <a:rPr lang="en-US" sz="1200" b="1">
                <a:solidFill>
                  <a:schemeClr val="accent1"/>
                </a:solidFill>
                <a:latin typeface="Arial" panose="020B0604020202020204" pitchFamily="34" charset="0"/>
                <a:ea typeface="League Spartan" charset="0"/>
                <a:cs typeface="Arial" panose="020B0604020202020204" pitchFamily="34" charset="0"/>
              </a:rPr>
              <a:t>START</a:t>
            </a:r>
          </a:p>
          <a:p>
            <a:pPr algn="ctr"/>
            <a:r>
              <a:rPr lang="en-US" sz="1050" b="1">
                <a:solidFill>
                  <a:schemeClr val="accent1"/>
                </a:solidFill>
                <a:latin typeface="Arial" panose="020B0604020202020204" pitchFamily="34" charset="0"/>
                <a:ea typeface="League Spartan" charset="0"/>
                <a:cs typeface="Arial" panose="020B0604020202020204" pitchFamily="34" charset="0"/>
              </a:rPr>
              <a:t>Agency identifies</a:t>
            </a:r>
          </a:p>
          <a:p>
            <a:pPr algn="ctr"/>
            <a:r>
              <a:rPr lang="en-US" sz="1050" b="1">
                <a:solidFill>
                  <a:schemeClr val="accent1"/>
                </a:solidFill>
                <a:latin typeface="Arial" panose="020B0604020202020204" pitchFamily="34" charset="0"/>
                <a:ea typeface="League Spartan" charset="0"/>
                <a:cs typeface="Arial" panose="020B0604020202020204" pitchFamily="34" charset="0"/>
              </a:rPr>
              <a:t>need for IT initiative</a:t>
            </a:r>
          </a:p>
        </p:txBody>
      </p:sp>
      <p:sp>
        <p:nvSpPr>
          <p:cNvPr id="35" name="Subtitle 2">
            <a:extLst>
              <a:ext uri="{FF2B5EF4-FFF2-40B4-BE49-F238E27FC236}">
                <a16:creationId xmlns:a16="http://schemas.microsoft.com/office/drawing/2014/main" id="{B7C57F28-FC61-5D84-D613-C57DAB5489E8}"/>
              </a:ext>
            </a:extLst>
          </p:cNvPr>
          <p:cNvSpPr txBox="1">
            <a:spLocks/>
          </p:cNvSpPr>
          <p:nvPr/>
        </p:nvSpPr>
        <p:spPr>
          <a:xfrm>
            <a:off x="800172" y="3100415"/>
            <a:ext cx="1108597" cy="851067"/>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900" dirty="0">
                <a:solidFill>
                  <a:schemeClr val="tx1"/>
                </a:solidFill>
                <a:latin typeface="Arial" panose="020B0604020202020204" pitchFamily="34" charset="0"/>
                <a:ea typeface="Lato Light" panose="020F0502020204030203" pitchFamily="34" charset="0"/>
                <a:cs typeface="Arial" panose="020B0604020202020204" pitchFamily="34" charset="0"/>
              </a:rPr>
              <a:t>Agency representative completes demand intake form on </a:t>
            </a:r>
            <a:r>
              <a:rPr lang="en-US" sz="900" dirty="0">
                <a:solidFill>
                  <a:schemeClr val="tx1"/>
                </a:solidFill>
                <a:latin typeface="Arial" panose="020B0604020202020204" pitchFamily="34" charset="0"/>
                <a:ea typeface="Lato Light" panose="020F0502020204030203" pitchFamily="34" charset="0"/>
                <a:cs typeface="Arial" panose="020B0604020202020204" pitchFamily="34" charset="0"/>
                <a:hlinkClick r:id="rId2"/>
              </a:rPr>
              <a:t>OITS Service Portal</a:t>
            </a:r>
            <a:endParaRPr lang="en-US" sz="9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36" name="Subtitle 2">
            <a:extLst>
              <a:ext uri="{FF2B5EF4-FFF2-40B4-BE49-F238E27FC236}">
                <a16:creationId xmlns:a16="http://schemas.microsoft.com/office/drawing/2014/main" id="{50533982-F0EC-1E22-7BFB-EBF769762C57}"/>
              </a:ext>
            </a:extLst>
          </p:cNvPr>
          <p:cNvSpPr txBox="1">
            <a:spLocks/>
          </p:cNvSpPr>
          <p:nvPr/>
        </p:nvSpPr>
        <p:spPr>
          <a:xfrm>
            <a:off x="5549784" y="2890597"/>
            <a:ext cx="1305946" cy="1267591"/>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l">
              <a:lnSpc>
                <a:spcPts val="1313"/>
              </a:lnSpc>
              <a:buFont typeface="Arial" panose="020B0604020202020204" pitchFamily="34" charset="0"/>
              <a:buChar char="•"/>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Agency Executive Authority Approval</a:t>
            </a:r>
          </a:p>
          <a:p>
            <a:pPr marL="128588" indent="-128588" algn="l">
              <a:lnSpc>
                <a:spcPts val="1313"/>
              </a:lnSpc>
              <a:buFont typeface="Arial" panose="020B0604020202020204" pitchFamily="34" charset="0"/>
              <a:buChar char="•"/>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Compliance </a:t>
            </a:r>
            <a:b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b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Approvals</a:t>
            </a:r>
          </a:p>
          <a:p>
            <a:pPr marL="128588" indent="-128588" algn="l">
              <a:lnSpc>
                <a:spcPts val="1313"/>
              </a:lnSpc>
              <a:buFont typeface="Arial" panose="020B0604020202020204" pitchFamily="34" charset="0"/>
              <a:buChar char="•"/>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KITO Acceptance</a:t>
            </a:r>
          </a:p>
          <a:p>
            <a:pPr marL="128588" indent="-128588" algn="l">
              <a:lnSpc>
                <a:spcPts val="1313"/>
              </a:lnSpc>
              <a:buFont typeface="Arial" panose="020B0604020202020204" pitchFamily="34" charset="0"/>
              <a:buChar char="•"/>
            </a:pPr>
            <a:r>
              <a:rPr lang="en-US" sz="900">
                <a:solidFill>
                  <a:schemeClr val="tx1"/>
                </a:solidFill>
                <a:latin typeface="Arial" panose="020B0604020202020204" pitchFamily="34" charset="0"/>
                <a:ea typeface="Lato Light" panose="020F0502020204030203" pitchFamily="34" charset="0"/>
                <a:cs typeface="Arial" panose="020B0604020202020204" pitchFamily="34" charset="0"/>
              </a:rPr>
              <a:t>CITO Review &amp; Approval</a:t>
            </a:r>
          </a:p>
        </p:txBody>
      </p:sp>
      <p:cxnSp>
        <p:nvCxnSpPr>
          <p:cNvPr id="37" name="Straight Connector 36">
            <a:extLst>
              <a:ext uri="{FF2B5EF4-FFF2-40B4-BE49-F238E27FC236}">
                <a16:creationId xmlns:a16="http://schemas.microsoft.com/office/drawing/2014/main" id="{2E54D7AC-F62D-9B2A-78E2-7D0A941BE925}"/>
              </a:ext>
            </a:extLst>
          </p:cNvPr>
          <p:cNvCxnSpPr/>
          <p:nvPr/>
        </p:nvCxnSpPr>
        <p:spPr>
          <a:xfrm>
            <a:off x="3754492" y="1582640"/>
            <a:ext cx="0" cy="3927382"/>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5477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4FC5-C59D-4C05-B106-092241186D79}"/>
              </a:ext>
            </a:extLst>
          </p:cNvPr>
          <p:cNvSpPr>
            <a:spLocks noGrp="1"/>
          </p:cNvSpPr>
          <p:nvPr>
            <p:ph type="title"/>
          </p:nvPr>
        </p:nvSpPr>
        <p:spPr>
          <a:xfrm>
            <a:off x="628650" y="365126"/>
            <a:ext cx="7886700" cy="1325563"/>
          </a:xfrm>
        </p:spPr>
        <p:txBody>
          <a:bodyPr>
            <a:normAutofit/>
          </a:bodyPr>
          <a:lstStyle/>
          <a:p>
            <a:r>
              <a:rPr lang="en-US" dirty="0"/>
              <a:t>Demands, Projects, and CITO Approvals</a:t>
            </a:r>
          </a:p>
        </p:txBody>
      </p:sp>
      <p:sp>
        <p:nvSpPr>
          <p:cNvPr id="3" name="Content Placeholder 2">
            <a:extLst>
              <a:ext uri="{FF2B5EF4-FFF2-40B4-BE49-F238E27FC236}">
                <a16:creationId xmlns:a16="http://schemas.microsoft.com/office/drawing/2014/main" id="{297EAF85-0604-4B98-9C44-D083767EA318}"/>
              </a:ext>
            </a:extLst>
          </p:cNvPr>
          <p:cNvSpPr>
            <a:spLocks noGrp="1"/>
          </p:cNvSpPr>
          <p:nvPr>
            <p:ph idx="1"/>
          </p:nvPr>
        </p:nvSpPr>
        <p:spPr>
          <a:xfrm>
            <a:off x="628650" y="1825625"/>
            <a:ext cx="7886700" cy="4351338"/>
          </a:xfrm>
        </p:spPr>
        <p:txBody>
          <a:bodyPr>
            <a:normAutofit fontScale="85000" lnSpcReduction="20000"/>
          </a:bodyPr>
          <a:lstStyle/>
          <a:p>
            <a:pPr>
              <a:lnSpc>
                <a:spcPct val="110000"/>
              </a:lnSpc>
            </a:pPr>
            <a:r>
              <a:rPr lang="en-US" dirty="0"/>
              <a:t>For reportable IT projects, two separate branch CITO approvals must take place:</a:t>
            </a:r>
          </a:p>
          <a:p>
            <a:pPr marL="914400" lvl="1" indent="-457200">
              <a:lnSpc>
                <a:spcPct val="110000"/>
              </a:lnSpc>
              <a:buFont typeface="+mj-lt"/>
              <a:buAutoNum type="arabicPeriod"/>
            </a:pPr>
            <a:r>
              <a:rPr lang="en-US" i="1" dirty="0"/>
              <a:t>Prior to procurement</a:t>
            </a:r>
          </a:p>
          <a:p>
            <a:pPr marL="914400" lvl="1" indent="-457200">
              <a:lnSpc>
                <a:spcPct val="110000"/>
              </a:lnSpc>
              <a:buFont typeface="+mj-lt"/>
              <a:buAutoNum type="arabicPeriod"/>
            </a:pPr>
            <a:r>
              <a:rPr lang="en-US" i="1" dirty="0"/>
              <a:t>Prior to execution</a:t>
            </a:r>
          </a:p>
          <a:p>
            <a:pPr>
              <a:lnSpc>
                <a:spcPct val="110000"/>
              </a:lnSpc>
            </a:pPr>
            <a:r>
              <a:rPr lang="en-US" dirty="0"/>
              <a:t>A project plan submitted for initial branch CITO approval </a:t>
            </a:r>
            <a:r>
              <a:rPr lang="en-US" i="1" dirty="0"/>
              <a:t>prior to procurement </a:t>
            </a:r>
            <a:r>
              <a:rPr lang="en-US" dirty="0"/>
              <a:t>is termed a </a:t>
            </a:r>
            <a:r>
              <a:rPr lang="en-US" b="1" i="1" dirty="0"/>
              <a:t>demand</a:t>
            </a:r>
            <a:r>
              <a:rPr lang="en-US" dirty="0"/>
              <a:t> and includes high-level, estimated information about the proposed initiative.</a:t>
            </a:r>
          </a:p>
          <a:p>
            <a:pPr>
              <a:lnSpc>
                <a:spcPct val="110000"/>
              </a:lnSpc>
            </a:pPr>
            <a:r>
              <a:rPr lang="en-US" dirty="0"/>
              <a:t>Subsequently, while being prepared for the second branch CITO approval </a:t>
            </a:r>
            <a:r>
              <a:rPr lang="en-US" i="1" dirty="0"/>
              <a:t>prior to execution </a:t>
            </a:r>
            <a:r>
              <a:rPr lang="en-US" dirty="0"/>
              <a:t>(and thereafter), it is designated as a </a:t>
            </a:r>
            <a:r>
              <a:rPr lang="en-US" b="1" i="1" dirty="0"/>
              <a:t>project</a:t>
            </a:r>
            <a:r>
              <a:rPr lang="en-US" dirty="0"/>
              <a:t> and includes more detailed, finalized information.</a:t>
            </a:r>
          </a:p>
          <a:p>
            <a:endParaRPr lang="en-US" dirty="0"/>
          </a:p>
        </p:txBody>
      </p:sp>
      <p:sp>
        <p:nvSpPr>
          <p:cNvPr id="4" name="Slide Number Placeholder 3">
            <a:extLst>
              <a:ext uri="{FF2B5EF4-FFF2-40B4-BE49-F238E27FC236}">
                <a16:creationId xmlns:a16="http://schemas.microsoft.com/office/drawing/2014/main" id="{1B097ED1-0249-4FD7-9129-81DEB9896D3C}"/>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14</a:t>
            </a:fld>
            <a:endParaRPr lang="en-US"/>
          </a:p>
        </p:txBody>
      </p:sp>
    </p:spTree>
    <p:extLst>
      <p:ext uri="{BB962C8B-B14F-4D97-AF65-F5344CB8AC3E}">
        <p14:creationId xmlns:p14="http://schemas.microsoft.com/office/powerpoint/2010/main" val="277193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E8F5-52BF-4A78-9058-C3FDE105F469}"/>
              </a:ext>
            </a:extLst>
          </p:cNvPr>
          <p:cNvSpPr>
            <a:spLocks noGrp="1"/>
          </p:cNvSpPr>
          <p:nvPr>
            <p:ph type="title"/>
          </p:nvPr>
        </p:nvSpPr>
        <p:spPr>
          <a:xfrm>
            <a:off x="628650" y="365126"/>
            <a:ext cx="7886700" cy="677611"/>
          </a:xfrm>
        </p:spPr>
        <p:txBody>
          <a:bodyPr>
            <a:normAutofit/>
          </a:bodyPr>
          <a:lstStyle/>
          <a:p>
            <a:r>
              <a:rPr lang="en-US" dirty="0"/>
              <a:t>Required Demand Information</a:t>
            </a:r>
          </a:p>
        </p:txBody>
      </p:sp>
      <p:sp>
        <p:nvSpPr>
          <p:cNvPr id="4" name="Slide Number Placeholder 3">
            <a:extLst>
              <a:ext uri="{FF2B5EF4-FFF2-40B4-BE49-F238E27FC236}">
                <a16:creationId xmlns:a16="http://schemas.microsoft.com/office/drawing/2014/main" id="{A7123ED1-5E91-4F37-9659-E006F863B649}"/>
              </a:ext>
            </a:extLst>
          </p:cNvPr>
          <p:cNvSpPr>
            <a:spLocks noGrp="1"/>
          </p:cNvSpPr>
          <p:nvPr>
            <p:ph type="sldNum" sz="quarter" idx="12"/>
          </p:nvPr>
        </p:nvSpPr>
        <p:spPr/>
        <p:txBody>
          <a:bodyPr/>
          <a:lstStyle/>
          <a:p>
            <a:fld id="{7D16CAC6-79AF-764B-A47E-1F0DD25E8EA2}" type="slidenum">
              <a:rPr lang="en-US" smtClean="0"/>
              <a:t>15</a:t>
            </a:fld>
            <a:endParaRPr lang="en-US"/>
          </a:p>
        </p:txBody>
      </p:sp>
      <p:sp>
        <p:nvSpPr>
          <p:cNvPr id="13" name="Rectangle 12">
            <a:extLst>
              <a:ext uri="{FF2B5EF4-FFF2-40B4-BE49-F238E27FC236}">
                <a16:creationId xmlns:a16="http://schemas.microsoft.com/office/drawing/2014/main" id="{7629BCCE-1188-4905-B5F1-8EF9821583F5}"/>
              </a:ext>
            </a:extLst>
          </p:cNvPr>
          <p:cNvSpPr/>
          <p:nvPr/>
        </p:nvSpPr>
        <p:spPr>
          <a:xfrm>
            <a:off x="681151" y="1033772"/>
            <a:ext cx="8391302" cy="5632311"/>
          </a:xfrm>
          <a:prstGeom prst="rect">
            <a:avLst/>
          </a:prstGeom>
        </p:spPr>
        <p:txBody>
          <a:bodyPr wrap="square">
            <a:spAutoFit/>
          </a:bodyPr>
          <a:lstStyle/>
          <a:p>
            <a:r>
              <a:rPr lang="en-US" dirty="0"/>
              <a:t>Estimated start and end dates</a:t>
            </a:r>
          </a:p>
          <a:p>
            <a:r>
              <a:rPr lang="en-US" dirty="0"/>
              <a:t>Business case information</a:t>
            </a:r>
          </a:p>
          <a:p>
            <a:pPr lvl="1"/>
            <a:r>
              <a:rPr lang="en-US" dirty="0"/>
              <a:t>Business program background and context</a:t>
            </a:r>
          </a:p>
          <a:p>
            <a:pPr lvl="1"/>
            <a:r>
              <a:rPr lang="en-US" dirty="0"/>
              <a:t>Statement of intent and business objectives</a:t>
            </a:r>
          </a:p>
          <a:p>
            <a:pPr lvl="1"/>
            <a:r>
              <a:rPr lang="en-US" dirty="0"/>
              <a:t>Business need</a:t>
            </a:r>
          </a:p>
          <a:p>
            <a:pPr lvl="1"/>
            <a:r>
              <a:rPr lang="en-US" dirty="0"/>
              <a:t>In-scope and out-of-scope</a:t>
            </a:r>
          </a:p>
          <a:p>
            <a:r>
              <a:rPr lang="en-US" dirty="0"/>
              <a:t>Stakeholders</a:t>
            </a:r>
          </a:p>
          <a:p>
            <a:pPr lvl="1"/>
            <a:r>
              <a:rPr lang="en-US" dirty="0"/>
              <a:t>Sponsor / Business Owner</a:t>
            </a:r>
          </a:p>
          <a:p>
            <a:pPr lvl="1"/>
            <a:r>
              <a:rPr lang="en-US" dirty="0"/>
              <a:t>Finance Director / CFO</a:t>
            </a:r>
          </a:p>
          <a:p>
            <a:pPr lvl="1"/>
            <a:r>
              <a:rPr lang="en-US" dirty="0"/>
              <a:t>PMO Director</a:t>
            </a:r>
          </a:p>
          <a:p>
            <a:pPr lvl="1"/>
            <a:r>
              <a:rPr lang="en-US" dirty="0"/>
              <a:t>Executive Authority (Agency Head)</a:t>
            </a:r>
          </a:p>
          <a:p>
            <a:pPr lvl="1"/>
            <a:r>
              <a:rPr lang="en-US" dirty="0"/>
              <a:t>IT Director / CIO</a:t>
            </a:r>
          </a:p>
          <a:p>
            <a:r>
              <a:rPr lang="en-US" dirty="0"/>
              <a:t>Estimated cost information</a:t>
            </a:r>
          </a:p>
          <a:p>
            <a:r>
              <a:rPr lang="en-US" dirty="0"/>
              <a:t>Funding sources</a:t>
            </a:r>
          </a:p>
          <a:p>
            <a:r>
              <a:rPr lang="en-US" dirty="0"/>
              <a:t>Specifications for bids or proposals</a:t>
            </a:r>
          </a:p>
        </p:txBody>
      </p:sp>
    </p:spTree>
    <p:extLst>
      <p:ext uri="{BB962C8B-B14F-4D97-AF65-F5344CB8AC3E}">
        <p14:creationId xmlns:p14="http://schemas.microsoft.com/office/powerpoint/2010/main" val="2547089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E8F5-52BF-4A78-9058-C3FDE105F469}"/>
              </a:ext>
            </a:extLst>
          </p:cNvPr>
          <p:cNvSpPr>
            <a:spLocks noGrp="1"/>
          </p:cNvSpPr>
          <p:nvPr>
            <p:ph type="title"/>
          </p:nvPr>
        </p:nvSpPr>
        <p:spPr>
          <a:xfrm>
            <a:off x="628650" y="365126"/>
            <a:ext cx="7886700" cy="677611"/>
          </a:xfrm>
        </p:spPr>
        <p:txBody>
          <a:bodyPr>
            <a:normAutofit fontScale="90000"/>
          </a:bodyPr>
          <a:lstStyle/>
          <a:p>
            <a:r>
              <a:rPr lang="en-US" sz="3200" dirty="0"/>
              <a:t>Kansas IT Business Risk Assessment</a:t>
            </a:r>
            <a:br>
              <a:rPr lang="en-US" sz="3200" dirty="0"/>
            </a:br>
            <a:r>
              <a:rPr lang="en-US" sz="2400" dirty="0"/>
              <a:t>Process Overview</a:t>
            </a:r>
            <a:endParaRPr lang="en-US" sz="2800" dirty="0"/>
          </a:p>
        </p:txBody>
      </p:sp>
      <p:sp>
        <p:nvSpPr>
          <p:cNvPr id="4" name="Slide Number Placeholder 3">
            <a:extLst>
              <a:ext uri="{FF2B5EF4-FFF2-40B4-BE49-F238E27FC236}">
                <a16:creationId xmlns:a16="http://schemas.microsoft.com/office/drawing/2014/main" id="{A7123ED1-5E91-4F37-9659-E006F863B649}"/>
              </a:ext>
            </a:extLst>
          </p:cNvPr>
          <p:cNvSpPr>
            <a:spLocks noGrp="1"/>
          </p:cNvSpPr>
          <p:nvPr>
            <p:ph type="sldNum" sz="quarter" idx="12"/>
          </p:nvPr>
        </p:nvSpPr>
        <p:spPr/>
        <p:txBody>
          <a:bodyPr/>
          <a:lstStyle/>
          <a:p>
            <a:fld id="{7D16CAC6-79AF-764B-A47E-1F0DD25E8EA2}" type="slidenum">
              <a:rPr lang="en-US" smtClean="0"/>
              <a:t>16</a:t>
            </a:fld>
            <a:endParaRPr lang="en-US"/>
          </a:p>
        </p:txBody>
      </p:sp>
      <p:grpSp>
        <p:nvGrpSpPr>
          <p:cNvPr id="3" name="Group 2">
            <a:extLst>
              <a:ext uri="{FF2B5EF4-FFF2-40B4-BE49-F238E27FC236}">
                <a16:creationId xmlns:a16="http://schemas.microsoft.com/office/drawing/2014/main" id="{38B2E60F-32FB-4DC2-171A-46D1E165985B}"/>
              </a:ext>
            </a:extLst>
          </p:cNvPr>
          <p:cNvGrpSpPr/>
          <p:nvPr/>
        </p:nvGrpSpPr>
        <p:grpSpPr>
          <a:xfrm>
            <a:off x="2900587" y="1686770"/>
            <a:ext cx="5449589" cy="925551"/>
            <a:chOff x="2911436" y="2134689"/>
            <a:chExt cx="3820021" cy="562003"/>
          </a:xfrm>
        </p:grpSpPr>
        <p:sp>
          <p:nvSpPr>
            <p:cNvPr id="5" name="Subtitle 2">
              <a:extLst>
                <a:ext uri="{FF2B5EF4-FFF2-40B4-BE49-F238E27FC236}">
                  <a16:creationId xmlns:a16="http://schemas.microsoft.com/office/drawing/2014/main" id="{72FD5B6B-2116-C4EA-F253-3767D5F05DDA}"/>
                </a:ext>
              </a:extLst>
            </p:cNvPr>
            <p:cNvSpPr txBox="1">
              <a:spLocks/>
            </p:cNvSpPr>
            <p:nvPr/>
          </p:nvSpPr>
          <p:spPr>
            <a:xfrm>
              <a:off x="2911436" y="2371979"/>
              <a:ext cx="3820021" cy="324713"/>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tx1"/>
                  </a:solidFill>
                  <a:latin typeface="Arial" panose="020B0604020202020204" pitchFamily="34" charset="0"/>
                  <a:ea typeface="Lato Light" panose="020F0502020204030203" pitchFamily="34" charset="0"/>
                  <a:cs typeface="Arial" panose="020B0604020202020204" pitchFamily="34" charset="0"/>
                </a:rPr>
                <a:t>Initial, high-level – Quantitative – Objective – Straightforward – Brief – identifies low risk IT activities that do not require additional risk assessment.</a:t>
              </a:r>
            </a:p>
          </p:txBody>
        </p:sp>
        <p:sp>
          <p:nvSpPr>
            <p:cNvPr id="6" name="TextBox 5">
              <a:extLst>
                <a:ext uri="{FF2B5EF4-FFF2-40B4-BE49-F238E27FC236}">
                  <a16:creationId xmlns:a16="http://schemas.microsoft.com/office/drawing/2014/main" id="{4239DC2D-8B4E-7934-8EFA-53E61AB4B36C}"/>
                </a:ext>
              </a:extLst>
            </p:cNvPr>
            <p:cNvSpPr txBox="1"/>
            <p:nvPr/>
          </p:nvSpPr>
          <p:spPr>
            <a:xfrm>
              <a:off x="2911436" y="2134689"/>
              <a:ext cx="2733469" cy="224262"/>
            </a:xfrm>
            <a:prstGeom prst="rect">
              <a:avLst/>
            </a:prstGeom>
            <a:noFill/>
          </p:spPr>
          <p:txBody>
            <a:bodyPr wrap="none" lIns="36576" rtlCol="0" anchor="b"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Phase 1: Business Risk Screening</a:t>
              </a:r>
            </a:p>
          </p:txBody>
        </p:sp>
      </p:grpSp>
      <p:grpSp>
        <p:nvGrpSpPr>
          <p:cNvPr id="7" name="Group 6">
            <a:extLst>
              <a:ext uri="{FF2B5EF4-FFF2-40B4-BE49-F238E27FC236}">
                <a16:creationId xmlns:a16="http://schemas.microsoft.com/office/drawing/2014/main" id="{2EA596B0-C0CC-F3F9-CC90-8E5C81E44C14}"/>
              </a:ext>
            </a:extLst>
          </p:cNvPr>
          <p:cNvGrpSpPr/>
          <p:nvPr/>
        </p:nvGrpSpPr>
        <p:grpSpPr>
          <a:xfrm>
            <a:off x="3344747" y="2909194"/>
            <a:ext cx="5449589" cy="1012115"/>
            <a:chOff x="3541992" y="3140594"/>
            <a:chExt cx="3820021" cy="614565"/>
          </a:xfrm>
        </p:grpSpPr>
        <p:sp>
          <p:nvSpPr>
            <p:cNvPr id="8" name="Subtitle 2">
              <a:extLst>
                <a:ext uri="{FF2B5EF4-FFF2-40B4-BE49-F238E27FC236}">
                  <a16:creationId xmlns:a16="http://schemas.microsoft.com/office/drawing/2014/main" id="{E72126DB-2DB7-1925-9C81-CC5831408775}"/>
                </a:ext>
              </a:extLst>
            </p:cNvPr>
            <p:cNvSpPr txBox="1">
              <a:spLocks/>
            </p:cNvSpPr>
            <p:nvPr/>
          </p:nvSpPr>
          <p:spPr>
            <a:xfrm>
              <a:off x="3541992" y="3430446"/>
              <a:ext cx="3656913" cy="324713"/>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tx1"/>
                  </a:solidFill>
                  <a:latin typeface="Arial" panose="020B0604020202020204" pitchFamily="34" charset="0"/>
                  <a:ea typeface="Lato Light" panose="020F0502020204030203" pitchFamily="34" charset="0"/>
                  <a:cs typeface="Arial" panose="020B0604020202020204" pitchFamily="34" charset="0"/>
                </a:rPr>
                <a:t>Detailed risk questions regarding 5 primary risk categories: Strategic, Operational, Financial, Security &amp; Compliance, Reputational</a:t>
              </a:r>
            </a:p>
          </p:txBody>
        </p:sp>
        <p:sp>
          <p:nvSpPr>
            <p:cNvPr id="9" name="TextBox 8">
              <a:extLst>
                <a:ext uri="{FF2B5EF4-FFF2-40B4-BE49-F238E27FC236}">
                  <a16:creationId xmlns:a16="http://schemas.microsoft.com/office/drawing/2014/main" id="{1E727AA8-E194-3A13-EE28-07C3211424A9}"/>
                </a:ext>
              </a:extLst>
            </p:cNvPr>
            <p:cNvSpPr txBox="1"/>
            <p:nvPr/>
          </p:nvSpPr>
          <p:spPr>
            <a:xfrm>
              <a:off x="3541992" y="3140594"/>
              <a:ext cx="3820021" cy="280327"/>
            </a:xfrm>
            <a:prstGeom prst="rect">
              <a:avLst/>
            </a:prstGeom>
            <a:noFill/>
          </p:spPr>
          <p:txBody>
            <a:bodyPr wrap="square" lIns="36576" rtlCol="0" anchor="b"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Phase 2: Business Risk Evaluation</a:t>
              </a:r>
            </a:p>
          </p:txBody>
        </p:sp>
      </p:grpSp>
      <p:grpSp>
        <p:nvGrpSpPr>
          <p:cNvPr id="10" name="Group 9">
            <a:extLst>
              <a:ext uri="{FF2B5EF4-FFF2-40B4-BE49-F238E27FC236}">
                <a16:creationId xmlns:a16="http://schemas.microsoft.com/office/drawing/2014/main" id="{F7BFD60C-7A5A-5AC2-AE02-26E96CB9F0B6}"/>
              </a:ext>
            </a:extLst>
          </p:cNvPr>
          <p:cNvGrpSpPr/>
          <p:nvPr/>
        </p:nvGrpSpPr>
        <p:grpSpPr>
          <a:xfrm>
            <a:off x="3804956" y="4388076"/>
            <a:ext cx="3355011" cy="920980"/>
            <a:chOff x="4048904" y="4359190"/>
            <a:chExt cx="2351776" cy="559228"/>
          </a:xfrm>
        </p:grpSpPr>
        <p:sp>
          <p:nvSpPr>
            <p:cNvPr id="11" name="Subtitle 2">
              <a:extLst>
                <a:ext uri="{FF2B5EF4-FFF2-40B4-BE49-F238E27FC236}">
                  <a16:creationId xmlns:a16="http://schemas.microsoft.com/office/drawing/2014/main" id="{35292592-03F0-1FB2-C590-29F9BF907D39}"/>
                </a:ext>
              </a:extLst>
            </p:cNvPr>
            <p:cNvSpPr txBox="1">
              <a:spLocks/>
            </p:cNvSpPr>
            <p:nvPr/>
          </p:nvSpPr>
          <p:spPr>
            <a:xfrm>
              <a:off x="4048904" y="4593705"/>
              <a:ext cx="2351776" cy="324713"/>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tx1"/>
                  </a:solidFill>
                  <a:latin typeface="Arial" panose="020B0604020202020204" pitchFamily="34" charset="0"/>
                  <a:ea typeface="Lato Light" panose="020F0502020204030203" pitchFamily="34" charset="0"/>
                  <a:cs typeface="Arial" panose="020B0604020202020204" pitchFamily="34" charset="0"/>
                </a:rPr>
                <a:t>Based on Business Risk Evaluation score, KARS determines reportability of the proposed IT demand</a:t>
              </a:r>
            </a:p>
          </p:txBody>
        </p:sp>
        <p:sp>
          <p:nvSpPr>
            <p:cNvPr id="12" name="TextBox 11">
              <a:extLst>
                <a:ext uri="{FF2B5EF4-FFF2-40B4-BE49-F238E27FC236}">
                  <a16:creationId xmlns:a16="http://schemas.microsoft.com/office/drawing/2014/main" id="{04B4A6FE-70EE-F8B0-EF8F-8D9B326D6630}"/>
                </a:ext>
              </a:extLst>
            </p:cNvPr>
            <p:cNvSpPr txBox="1"/>
            <p:nvPr/>
          </p:nvSpPr>
          <p:spPr>
            <a:xfrm>
              <a:off x="4048904" y="4359190"/>
              <a:ext cx="1508002" cy="224262"/>
            </a:xfrm>
            <a:prstGeom prst="rect">
              <a:avLst/>
            </a:prstGeom>
            <a:noFill/>
          </p:spPr>
          <p:txBody>
            <a:bodyPr wrap="none" lIns="36576" rtlCol="0" anchor="b"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KITO Reportability</a:t>
              </a:r>
            </a:p>
          </p:txBody>
        </p:sp>
      </p:grpSp>
      <p:grpSp>
        <p:nvGrpSpPr>
          <p:cNvPr id="14" name="Group 13">
            <a:extLst>
              <a:ext uri="{FF2B5EF4-FFF2-40B4-BE49-F238E27FC236}">
                <a16:creationId xmlns:a16="http://schemas.microsoft.com/office/drawing/2014/main" id="{F3875898-B5F8-1BA6-49E5-4F9CBA08636D}"/>
              </a:ext>
            </a:extLst>
          </p:cNvPr>
          <p:cNvGrpSpPr/>
          <p:nvPr/>
        </p:nvGrpSpPr>
        <p:grpSpPr>
          <a:xfrm>
            <a:off x="632242" y="1453789"/>
            <a:ext cx="1993396" cy="1441566"/>
            <a:chOff x="1268737" y="2002076"/>
            <a:chExt cx="1397319" cy="875333"/>
          </a:xfrm>
        </p:grpSpPr>
        <p:sp>
          <p:nvSpPr>
            <p:cNvPr id="15" name="Freeform 4">
              <a:extLst>
                <a:ext uri="{FF2B5EF4-FFF2-40B4-BE49-F238E27FC236}">
                  <a16:creationId xmlns:a16="http://schemas.microsoft.com/office/drawing/2014/main" id="{612BE625-AAB1-F38D-F3CD-1268216A107C}"/>
                </a:ext>
              </a:extLst>
            </p:cNvPr>
            <p:cNvSpPr>
              <a:spLocks noChangeArrowheads="1"/>
            </p:cNvSpPr>
            <p:nvPr/>
          </p:nvSpPr>
          <p:spPr bwMode="auto">
            <a:xfrm>
              <a:off x="1268737" y="2002076"/>
              <a:ext cx="1397319" cy="875333"/>
            </a:xfrm>
            <a:custGeom>
              <a:avLst/>
              <a:gdLst>
                <a:gd name="T0" fmla="*/ 0 w 2300"/>
                <a:gd name="T1" fmla="*/ 1119 h 1443"/>
                <a:gd name="T2" fmla="*/ 0 w 2300"/>
                <a:gd name="T3" fmla="*/ 326 h 1443"/>
                <a:gd name="T4" fmla="*/ 0 w 2300"/>
                <a:gd name="T5" fmla="*/ 326 h 1443"/>
                <a:gd name="T6" fmla="*/ 71 w 2300"/>
                <a:gd name="T7" fmla="*/ 255 h 1443"/>
                <a:gd name="T8" fmla="*/ 1151 w 2300"/>
                <a:gd name="T9" fmla="*/ 255 h 1443"/>
                <a:gd name="T10" fmla="*/ 1151 w 2300"/>
                <a:gd name="T11" fmla="*/ 255 h 1443"/>
                <a:gd name="T12" fmla="*/ 1223 w 2300"/>
                <a:gd name="T13" fmla="*/ 184 h 1443"/>
                <a:gd name="T14" fmla="*/ 1223 w 2300"/>
                <a:gd name="T15" fmla="*/ 91 h 1443"/>
                <a:gd name="T16" fmla="*/ 1223 w 2300"/>
                <a:gd name="T17" fmla="*/ 91 h 1443"/>
                <a:gd name="T18" fmla="*/ 1334 w 2300"/>
                <a:gd name="T19" fmla="*/ 33 h 1443"/>
                <a:gd name="T20" fmla="*/ 2257 w 2300"/>
                <a:gd name="T21" fmla="*/ 662 h 1443"/>
                <a:gd name="T22" fmla="*/ 2257 w 2300"/>
                <a:gd name="T23" fmla="*/ 662 h 1443"/>
                <a:gd name="T24" fmla="*/ 2257 w 2300"/>
                <a:gd name="T25" fmla="*/ 780 h 1443"/>
                <a:gd name="T26" fmla="*/ 1334 w 2300"/>
                <a:gd name="T27" fmla="*/ 1409 h 1443"/>
                <a:gd name="T28" fmla="*/ 1334 w 2300"/>
                <a:gd name="T29" fmla="*/ 1409 h 1443"/>
                <a:gd name="T30" fmla="*/ 1223 w 2300"/>
                <a:gd name="T31" fmla="*/ 1350 h 1443"/>
                <a:gd name="T32" fmla="*/ 1223 w 2300"/>
                <a:gd name="T33" fmla="*/ 1261 h 1443"/>
                <a:gd name="T34" fmla="*/ 1223 w 2300"/>
                <a:gd name="T35" fmla="*/ 1261 h 1443"/>
                <a:gd name="T36" fmla="*/ 1151 w 2300"/>
                <a:gd name="T37" fmla="*/ 1190 h 1443"/>
                <a:gd name="T38" fmla="*/ 71 w 2300"/>
                <a:gd name="T39" fmla="*/ 1190 h 1443"/>
                <a:gd name="T40" fmla="*/ 71 w 2300"/>
                <a:gd name="T41" fmla="*/ 1190 h 1443"/>
                <a:gd name="T42" fmla="*/ 0 w 2300"/>
                <a:gd name="T43" fmla="*/ 1119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0" h="1443">
                  <a:moveTo>
                    <a:pt x="0" y="1119"/>
                  </a:moveTo>
                  <a:lnTo>
                    <a:pt x="0" y="326"/>
                  </a:lnTo>
                  <a:lnTo>
                    <a:pt x="0" y="326"/>
                  </a:lnTo>
                  <a:cubicBezTo>
                    <a:pt x="0" y="287"/>
                    <a:pt x="33" y="255"/>
                    <a:pt x="71" y="255"/>
                  </a:cubicBezTo>
                  <a:lnTo>
                    <a:pt x="1151" y="255"/>
                  </a:lnTo>
                  <a:lnTo>
                    <a:pt x="1151" y="255"/>
                  </a:lnTo>
                  <a:cubicBezTo>
                    <a:pt x="1190" y="255"/>
                    <a:pt x="1223" y="223"/>
                    <a:pt x="1223" y="184"/>
                  </a:cubicBezTo>
                  <a:lnTo>
                    <a:pt x="1223" y="91"/>
                  </a:lnTo>
                  <a:lnTo>
                    <a:pt x="1223" y="91"/>
                  </a:lnTo>
                  <a:cubicBezTo>
                    <a:pt x="1223" y="34"/>
                    <a:pt x="1287" y="0"/>
                    <a:pt x="1334" y="33"/>
                  </a:cubicBezTo>
                  <a:lnTo>
                    <a:pt x="2257" y="662"/>
                  </a:lnTo>
                  <a:lnTo>
                    <a:pt x="2257" y="662"/>
                  </a:lnTo>
                  <a:cubicBezTo>
                    <a:pt x="2299" y="690"/>
                    <a:pt x="2299" y="751"/>
                    <a:pt x="2257" y="780"/>
                  </a:cubicBezTo>
                  <a:lnTo>
                    <a:pt x="1334" y="1409"/>
                  </a:lnTo>
                  <a:lnTo>
                    <a:pt x="1334" y="1409"/>
                  </a:lnTo>
                  <a:cubicBezTo>
                    <a:pt x="1287" y="1442"/>
                    <a:pt x="1223" y="1407"/>
                    <a:pt x="1223" y="1350"/>
                  </a:cubicBezTo>
                  <a:lnTo>
                    <a:pt x="1223" y="1261"/>
                  </a:lnTo>
                  <a:lnTo>
                    <a:pt x="1223" y="1261"/>
                  </a:lnTo>
                  <a:cubicBezTo>
                    <a:pt x="1223" y="1221"/>
                    <a:pt x="1190" y="1190"/>
                    <a:pt x="1151" y="1190"/>
                  </a:cubicBezTo>
                  <a:lnTo>
                    <a:pt x="71" y="1190"/>
                  </a:lnTo>
                  <a:lnTo>
                    <a:pt x="71" y="1190"/>
                  </a:lnTo>
                  <a:cubicBezTo>
                    <a:pt x="33" y="1190"/>
                    <a:pt x="0" y="1158"/>
                    <a:pt x="0" y="1119"/>
                  </a:cubicBezTo>
                </a:path>
              </a:pathLst>
            </a:custGeom>
            <a:solidFill>
              <a:schemeClr val="accent1"/>
            </a:solidFill>
            <a:ln>
              <a:noFill/>
            </a:ln>
            <a:effectLst/>
          </p:spPr>
          <p:txBody>
            <a:bodyPr wrap="none" anchor="ctr"/>
            <a:lstStyle/>
            <a:p>
              <a:endParaRPr lang="en-US" sz="2449"/>
            </a:p>
          </p:txBody>
        </p:sp>
        <p:sp>
          <p:nvSpPr>
            <p:cNvPr id="16" name="TextBox 15">
              <a:extLst>
                <a:ext uri="{FF2B5EF4-FFF2-40B4-BE49-F238E27FC236}">
                  <a16:creationId xmlns:a16="http://schemas.microsoft.com/office/drawing/2014/main" id="{22A0C14B-B011-C1EC-D2A5-2725473DEF31}"/>
                </a:ext>
              </a:extLst>
            </p:cNvPr>
            <p:cNvSpPr txBox="1"/>
            <p:nvPr/>
          </p:nvSpPr>
          <p:spPr>
            <a:xfrm>
              <a:off x="1907728" y="2220451"/>
              <a:ext cx="344967" cy="438582"/>
            </a:xfrm>
            <a:prstGeom prst="rect">
              <a:avLst/>
            </a:prstGeom>
            <a:noFill/>
          </p:spPr>
          <p:txBody>
            <a:bodyPr wrap="none" rtlCol="0" anchor="ctr">
              <a:spAutoFit/>
            </a:bodyPr>
            <a:lstStyle/>
            <a:p>
              <a:pPr algn="r"/>
              <a:r>
                <a:rPr lang="en-US" sz="2250" b="1">
                  <a:solidFill>
                    <a:schemeClr val="bg1"/>
                  </a:solidFill>
                  <a:latin typeface="Arial" panose="020B0604020202020204" pitchFamily="34" charset="0"/>
                  <a:cs typeface="Arial" panose="020B0604020202020204" pitchFamily="34" charset="0"/>
                </a:rPr>
                <a:t>1</a:t>
              </a:r>
            </a:p>
          </p:txBody>
        </p:sp>
      </p:grpSp>
      <p:sp>
        <p:nvSpPr>
          <p:cNvPr id="17" name="Freeform 5">
            <a:extLst>
              <a:ext uri="{FF2B5EF4-FFF2-40B4-BE49-F238E27FC236}">
                <a16:creationId xmlns:a16="http://schemas.microsoft.com/office/drawing/2014/main" id="{9C1CB408-D5A3-3CFC-803E-A2DBCA5DDAFE}"/>
              </a:ext>
            </a:extLst>
          </p:cNvPr>
          <p:cNvSpPr>
            <a:spLocks noChangeArrowheads="1"/>
          </p:cNvSpPr>
          <p:nvPr/>
        </p:nvSpPr>
        <p:spPr bwMode="auto">
          <a:xfrm>
            <a:off x="1108492" y="2747604"/>
            <a:ext cx="1993396" cy="1441566"/>
          </a:xfrm>
          <a:custGeom>
            <a:avLst/>
            <a:gdLst>
              <a:gd name="T0" fmla="*/ 0 w 2300"/>
              <a:gd name="T1" fmla="*/ 1117 h 1441"/>
              <a:gd name="T2" fmla="*/ 0 w 2300"/>
              <a:gd name="T3" fmla="*/ 326 h 1441"/>
              <a:gd name="T4" fmla="*/ 0 w 2300"/>
              <a:gd name="T5" fmla="*/ 326 h 1441"/>
              <a:gd name="T6" fmla="*/ 71 w 2300"/>
              <a:gd name="T7" fmla="*/ 254 h 1441"/>
              <a:gd name="T8" fmla="*/ 1152 w 2300"/>
              <a:gd name="T9" fmla="*/ 254 h 1441"/>
              <a:gd name="T10" fmla="*/ 1152 w 2300"/>
              <a:gd name="T11" fmla="*/ 254 h 1441"/>
              <a:gd name="T12" fmla="*/ 1223 w 2300"/>
              <a:gd name="T13" fmla="*/ 183 h 1441"/>
              <a:gd name="T14" fmla="*/ 1223 w 2300"/>
              <a:gd name="T15" fmla="*/ 91 h 1441"/>
              <a:gd name="T16" fmla="*/ 1223 w 2300"/>
              <a:gd name="T17" fmla="*/ 91 h 1441"/>
              <a:gd name="T18" fmla="*/ 1335 w 2300"/>
              <a:gd name="T19" fmla="*/ 32 h 1441"/>
              <a:gd name="T20" fmla="*/ 2258 w 2300"/>
              <a:gd name="T21" fmla="*/ 662 h 1441"/>
              <a:gd name="T22" fmla="*/ 2258 w 2300"/>
              <a:gd name="T23" fmla="*/ 662 h 1441"/>
              <a:gd name="T24" fmla="*/ 2258 w 2300"/>
              <a:gd name="T25" fmla="*/ 779 h 1441"/>
              <a:gd name="T26" fmla="*/ 1335 w 2300"/>
              <a:gd name="T27" fmla="*/ 1408 h 1441"/>
              <a:gd name="T28" fmla="*/ 1335 w 2300"/>
              <a:gd name="T29" fmla="*/ 1408 h 1441"/>
              <a:gd name="T30" fmla="*/ 1223 w 2300"/>
              <a:gd name="T31" fmla="*/ 1349 h 1441"/>
              <a:gd name="T32" fmla="*/ 1223 w 2300"/>
              <a:gd name="T33" fmla="*/ 1260 h 1441"/>
              <a:gd name="T34" fmla="*/ 1223 w 2300"/>
              <a:gd name="T35" fmla="*/ 1260 h 1441"/>
              <a:gd name="T36" fmla="*/ 1152 w 2300"/>
              <a:gd name="T37" fmla="*/ 1189 h 1441"/>
              <a:gd name="T38" fmla="*/ 71 w 2300"/>
              <a:gd name="T39" fmla="*/ 1189 h 1441"/>
              <a:gd name="T40" fmla="*/ 71 w 2300"/>
              <a:gd name="T41" fmla="*/ 1189 h 1441"/>
              <a:gd name="T42" fmla="*/ 0 w 2300"/>
              <a:gd name="T43" fmla="*/ 1117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0" h="1441">
                <a:moveTo>
                  <a:pt x="0" y="1117"/>
                </a:moveTo>
                <a:lnTo>
                  <a:pt x="0" y="326"/>
                </a:lnTo>
                <a:lnTo>
                  <a:pt x="0" y="326"/>
                </a:lnTo>
                <a:cubicBezTo>
                  <a:pt x="0" y="286"/>
                  <a:pt x="31" y="254"/>
                  <a:pt x="71" y="254"/>
                </a:cubicBezTo>
                <a:lnTo>
                  <a:pt x="1152" y="254"/>
                </a:lnTo>
                <a:lnTo>
                  <a:pt x="1152" y="254"/>
                </a:lnTo>
                <a:cubicBezTo>
                  <a:pt x="1191" y="254"/>
                  <a:pt x="1223" y="223"/>
                  <a:pt x="1223" y="183"/>
                </a:cubicBezTo>
                <a:lnTo>
                  <a:pt x="1223" y="91"/>
                </a:lnTo>
                <a:lnTo>
                  <a:pt x="1223" y="91"/>
                </a:lnTo>
                <a:cubicBezTo>
                  <a:pt x="1223" y="34"/>
                  <a:pt x="1287" y="0"/>
                  <a:pt x="1335" y="32"/>
                </a:cubicBezTo>
                <a:lnTo>
                  <a:pt x="2258" y="662"/>
                </a:lnTo>
                <a:lnTo>
                  <a:pt x="2258" y="662"/>
                </a:lnTo>
                <a:cubicBezTo>
                  <a:pt x="2299" y="690"/>
                  <a:pt x="2299" y="751"/>
                  <a:pt x="2258" y="779"/>
                </a:cubicBezTo>
                <a:lnTo>
                  <a:pt x="1335" y="1408"/>
                </a:lnTo>
                <a:lnTo>
                  <a:pt x="1335" y="1408"/>
                </a:lnTo>
                <a:cubicBezTo>
                  <a:pt x="1287" y="1440"/>
                  <a:pt x="1223" y="1406"/>
                  <a:pt x="1223" y="1349"/>
                </a:cubicBezTo>
                <a:lnTo>
                  <a:pt x="1223" y="1260"/>
                </a:lnTo>
                <a:lnTo>
                  <a:pt x="1223" y="1260"/>
                </a:lnTo>
                <a:cubicBezTo>
                  <a:pt x="1223" y="1221"/>
                  <a:pt x="1191" y="1189"/>
                  <a:pt x="1152" y="1189"/>
                </a:cubicBezTo>
                <a:lnTo>
                  <a:pt x="71" y="1189"/>
                </a:lnTo>
                <a:lnTo>
                  <a:pt x="71" y="1189"/>
                </a:lnTo>
                <a:cubicBezTo>
                  <a:pt x="31" y="1189"/>
                  <a:pt x="0" y="1157"/>
                  <a:pt x="0" y="1117"/>
                </a:cubicBezTo>
              </a:path>
            </a:pathLst>
          </a:custGeom>
          <a:solidFill>
            <a:srgbClr val="C68900"/>
          </a:solidFill>
          <a:ln>
            <a:noFill/>
          </a:ln>
          <a:effectLst/>
        </p:spPr>
        <p:txBody>
          <a:bodyPr wrap="none" anchor="ctr"/>
          <a:lstStyle/>
          <a:p>
            <a:endParaRPr lang="en-US" sz="2449"/>
          </a:p>
        </p:txBody>
      </p:sp>
      <p:sp>
        <p:nvSpPr>
          <p:cNvPr id="18" name="TextBox 17">
            <a:extLst>
              <a:ext uri="{FF2B5EF4-FFF2-40B4-BE49-F238E27FC236}">
                <a16:creationId xmlns:a16="http://schemas.microsoft.com/office/drawing/2014/main" id="{6531A79F-C16F-697D-E419-70618E027895}"/>
              </a:ext>
            </a:extLst>
          </p:cNvPr>
          <p:cNvSpPr txBox="1"/>
          <p:nvPr/>
        </p:nvSpPr>
        <p:spPr>
          <a:xfrm>
            <a:off x="1794920" y="3242143"/>
            <a:ext cx="498986" cy="438582"/>
          </a:xfrm>
          <a:prstGeom prst="rect">
            <a:avLst/>
          </a:prstGeom>
          <a:noFill/>
        </p:spPr>
        <p:txBody>
          <a:bodyPr wrap="square" rtlCol="0" anchor="ctr">
            <a:spAutoFit/>
          </a:bodyPr>
          <a:lstStyle/>
          <a:p>
            <a:pPr algn="r"/>
            <a:r>
              <a:rPr lang="en-US" sz="2250" b="1" dirty="0">
                <a:solidFill>
                  <a:schemeClr val="bg1"/>
                </a:solidFill>
                <a:latin typeface="Arial" panose="020B0604020202020204" pitchFamily="34" charset="0"/>
                <a:cs typeface="Arial" panose="020B0604020202020204" pitchFamily="34" charset="0"/>
              </a:rPr>
              <a:t>2</a:t>
            </a:r>
          </a:p>
        </p:txBody>
      </p:sp>
      <p:grpSp>
        <p:nvGrpSpPr>
          <p:cNvPr id="19" name="Group 18">
            <a:extLst>
              <a:ext uri="{FF2B5EF4-FFF2-40B4-BE49-F238E27FC236}">
                <a16:creationId xmlns:a16="http://schemas.microsoft.com/office/drawing/2014/main" id="{FF408027-850F-243F-07DF-5CDE99516835}"/>
              </a:ext>
            </a:extLst>
          </p:cNvPr>
          <p:cNvGrpSpPr/>
          <p:nvPr/>
        </p:nvGrpSpPr>
        <p:grpSpPr>
          <a:xfrm>
            <a:off x="1584742" y="4153712"/>
            <a:ext cx="1993396" cy="1441566"/>
            <a:chOff x="2419929" y="4307656"/>
            <a:chExt cx="1397319" cy="875333"/>
          </a:xfrm>
        </p:grpSpPr>
        <p:sp>
          <p:nvSpPr>
            <p:cNvPr id="20" name="Freeform 6">
              <a:extLst>
                <a:ext uri="{FF2B5EF4-FFF2-40B4-BE49-F238E27FC236}">
                  <a16:creationId xmlns:a16="http://schemas.microsoft.com/office/drawing/2014/main" id="{C9C77048-8B90-6338-921C-16E98D1C80C9}"/>
                </a:ext>
              </a:extLst>
            </p:cNvPr>
            <p:cNvSpPr>
              <a:spLocks noChangeArrowheads="1"/>
            </p:cNvSpPr>
            <p:nvPr/>
          </p:nvSpPr>
          <p:spPr bwMode="auto">
            <a:xfrm>
              <a:off x="2419929" y="4307656"/>
              <a:ext cx="1397319" cy="875333"/>
            </a:xfrm>
            <a:custGeom>
              <a:avLst/>
              <a:gdLst>
                <a:gd name="T0" fmla="*/ 0 w 2300"/>
                <a:gd name="T1" fmla="*/ 1118 h 1442"/>
                <a:gd name="T2" fmla="*/ 0 w 2300"/>
                <a:gd name="T3" fmla="*/ 326 h 1442"/>
                <a:gd name="T4" fmla="*/ 0 w 2300"/>
                <a:gd name="T5" fmla="*/ 326 h 1442"/>
                <a:gd name="T6" fmla="*/ 71 w 2300"/>
                <a:gd name="T7" fmla="*/ 254 h 1442"/>
                <a:gd name="T8" fmla="*/ 1152 w 2300"/>
                <a:gd name="T9" fmla="*/ 254 h 1442"/>
                <a:gd name="T10" fmla="*/ 1152 w 2300"/>
                <a:gd name="T11" fmla="*/ 254 h 1442"/>
                <a:gd name="T12" fmla="*/ 1223 w 2300"/>
                <a:gd name="T13" fmla="*/ 183 h 1442"/>
                <a:gd name="T14" fmla="*/ 1223 w 2300"/>
                <a:gd name="T15" fmla="*/ 91 h 1442"/>
                <a:gd name="T16" fmla="*/ 1223 w 2300"/>
                <a:gd name="T17" fmla="*/ 91 h 1442"/>
                <a:gd name="T18" fmla="*/ 1334 w 2300"/>
                <a:gd name="T19" fmla="*/ 32 h 1442"/>
                <a:gd name="T20" fmla="*/ 2258 w 2300"/>
                <a:gd name="T21" fmla="*/ 662 h 1442"/>
                <a:gd name="T22" fmla="*/ 2258 w 2300"/>
                <a:gd name="T23" fmla="*/ 662 h 1442"/>
                <a:gd name="T24" fmla="*/ 2258 w 2300"/>
                <a:gd name="T25" fmla="*/ 779 h 1442"/>
                <a:gd name="T26" fmla="*/ 1334 w 2300"/>
                <a:gd name="T27" fmla="*/ 1409 h 1442"/>
                <a:gd name="T28" fmla="*/ 1334 w 2300"/>
                <a:gd name="T29" fmla="*/ 1409 h 1442"/>
                <a:gd name="T30" fmla="*/ 1223 w 2300"/>
                <a:gd name="T31" fmla="*/ 1350 h 1442"/>
                <a:gd name="T32" fmla="*/ 1223 w 2300"/>
                <a:gd name="T33" fmla="*/ 1260 h 1442"/>
                <a:gd name="T34" fmla="*/ 1223 w 2300"/>
                <a:gd name="T35" fmla="*/ 1260 h 1442"/>
                <a:gd name="T36" fmla="*/ 1152 w 2300"/>
                <a:gd name="T37" fmla="*/ 1189 h 1442"/>
                <a:gd name="T38" fmla="*/ 71 w 2300"/>
                <a:gd name="T39" fmla="*/ 1189 h 1442"/>
                <a:gd name="T40" fmla="*/ 71 w 2300"/>
                <a:gd name="T41" fmla="*/ 1189 h 1442"/>
                <a:gd name="T42" fmla="*/ 0 w 2300"/>
                <a:gd name="T43" fmla="*/ 1118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0" h="1442">
                  <a:moveTo>
                    <a:pt x="0" y="1118"/>
                  </a:moveTo>
                  <a:lnTo>
                    <a:pt x="0" y="326"/>
                  </a:lnTo>
                  <a:lnTo>
                    <a:pt x="0" y="326"/>
                  </a:lnTo>
                  <a:cubicBezTo>
                    <a:pt x="0" y="286"/>
                    <a:pt x="32" y="254"/>
                    <a:pt x="71" y="254"/>
                  </a:cubicBezTo>
                  <a:lnTo>
                    <a:pt x="1152" y="254"/>
                  </a:lnTo>
                  <a:lnTo>
                    <a:pt x="1152" y="254"/>
                  </a:lnTo>
                  <a:cubicBezTo>
                    <a:pt x="1191" y="254"/>
                    <a:pt x="1223" y="223"/>
                    <a:pt x="1223" y="183"/>
                  </a:cubicBezTo>
                  <a:lnTo>
                    <a:pt x="1223" y="91"/>
                  </a:lnTo>
                  <a:lnTo>
                    <a:pt x="1223" y="91"/>
                  </a:lnTo>
                  <a:cubicBezTo>
                    <a:pt x="1223" y="34"/>
                    <a:pt x="1287" y="0"/>
                    <a:pt x="1334" y="32"/>
                  </a:cubicBezTo>
                  <a:lnTo>
                    <a:pt x="2258" y="662"/>
                  </a:lnTo>
                  <a:lnTo>
                    <a:pt x="2258" y="662"/>
                  </a:lnTo>
                  <a:cubicBezTo>
                    <a:pt x="2299" y="690"/>
                    <a:pt x="2299" y="751"/>
                    <a:pt x="2258" y="779"/>
                  </a:cubicBezTo>
                  <a:lnTo>
                    <a:pt x="1334" y="1409"/>
                  </a:lnTo>
                  <a:lnTo>
                    <a:pt x="1334" y="1409"/>
                  </a:lnTo>
                  <a:cubicBezTo>
                    <a:pt x="1287" y="1441"/>
                    <a:pt x="1223" y="1407"/>
                    <a:pt x="1223" y="1350"/>
                  </a:cubicBezTo>
                  <a:lnTo>
                    <a:pt x="1223" y="1260"/>
                  </a:lnTo>
                  <a:lnTo>
                    <a:pt x="1223" y="1260"/>
                  </a:lnTo>
                  <a:cubicBezTo>
                    <a:pt x="1223" y="1221"/>
                    <a:pt x="1191" y="1189"/>
                    <a:pt x="1152" y="1189"/>
                  </a:cubicBezTo>
                  <a:lnTo>
                    <a:pt x="71" y="1189"/>
                  </a:lnTo>
                  <a:lnTo>
                    <a:pt x="71" y="1189"/>
                  </a:lnTo>
                  <a:cubicBezTo>
                    <a:pt x="32" y="1189"/>
                    <a:pt x="0" y="1158"/>
                    <a:pt x="0" y="1118"/>
                  </a:cubicBezTo>
                </a:path>
              </a:pathLst>
            </a:custGeom>
            <a:solidFill>
              <a:schemeClr val="accent3"/>
            </a:solidFill>
            <a:ln>
              <a:noFill/>
            </a:ln>
            <a:effectLst/>
          </p:spPr>
          <p:txBody>
            <a:bodyPr wrap="none" anchor="ctr"/>
            <a:lstStyle/>
            <a:p>
              <a:endParaRPr lang="en-US" sz="2449"/>
            </a:p>
          </p:txBody>
        </p:sp>
        <p:sp>
          <p:nvSpPr>
            <p:cNvPr id="21" name="TextBox 20">
              <a:extLst>
                <a:ext uri="{FF2B5EF4-FFF2-40B4-BE49-F238E27FC236}">
                  <a16:creationId xmlns:a16="http://schemas.microsoft.com/office/drawing/2014/main" id="{A2FB4D09-BF9B-08BD-F46B-8B6521D4BA35}"/>
                </a:ext>
              </a:extLst>
            </p:cNvPr>
            <p:cNvSpPr txBox="1"/>
            <p:nvPr/>
          </p:nvSpPr>
          <p:spPr>
            <a:xfrm>
              <a:off x="2543163" y="4571910"/>
              <a:ext cx="922047" cy="369332"/>
            </a:xfrm>
            <a:prstGeom prst="rect">
              <a:avLst/>
            </a:prstGeom>
            <a:noFill/>
          </p:spPr>
          <p:txBody>
            <a:bodyPr wrap="none" rtlCol="0" anchor="ctr">
              <a:spAutoFit/>
            </a:bodyPr>
            <a:lstStyle/>
            <a:p>
              <a:pPr algn="r"/>
              <a:r>
                <a:rPr lang="en-US" sz="1800" b="1">
                  <a:solidFill>
                    <a:schemeClr val="bg1"/>
                  </a:solidFill>
                  <a:latin typeface="Arial" panose="020B0604020202020204" pitchFamily="34" charset="0"/>
                  <a:cs typeface="Arial" panose="020B0604020202020204" pitchFamily="34" charset="0"/>
                </a:rPr>
                <a:t>Result</a:t>
              </a:r>
            </a:p>
          </p:txBody>
        </p:sp>
      </p:grpSp>
    </p:spTree>
    <p:extLst>
      <p:ext uri="{BB962C8B-B14F-4D97-AF65-F5344CB8AC3E}">
        <p14:creationId xmlns:p14="http://schemas.microsoft.com/office/powerpoint/2010/main" val="268190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54CF3-E251-51ED-2B2E-258817E51C03}"/>
              </a:ext>
            </a:extLst>
          </p:cNvPr>
          <p:cNvSpPr>
            <a:spLocks noGrp="1"/>
          </p:cNvSpPr>
          <p:nvPr>
            <p:ph type="title"/>
          </p:nvPr>
        </p:nvSpPr>
        <p:spPr>
          <a:xfrm>
            <a:off x="628650" y="365126"/>
            <a:ext cx="7886700" cy="1325563"/>
          </a:xfrm>
        </p:spPr>
        <p:txBody>
          <a:bodyPr/>
          <a:lstStyle/>
          <a:p>
            <a:r>
              <a:rPr lang="en-US"/>
              <a:t>IT Demand Approval</a:t>
            </a:r>
          </a:p>
        </p:txBody>
      </p:sp>
      <p:sp>
        <p:nvSpPr>
          <p:cNvPr id="5" name="Content Placeholder 4">
            <a:extLst>
              <a:ext uri="{FF2B5EF4-FFF2-40B4-BE49-F238E27FC236}">
                <a16:creationId xmlns:a16="http://schemas.microsoft.com/office/drawing/2014/main" id="{A02BAAC8-48A8-13BA-9AA1-2AA9C2A00083}"/>
              </a:ext>
            </a:extLst>
          </p:cNvPr>
          <p:cNvSpPr>
            <a:spLocks noGrp="1"/>
          </p:cNvSpPr>
          <p:nvPr>
            <p:ph idx="1"/>
          </p:nvPr>
        </p:nvSpPr>
        <p:spPr>
          <a:xfrm>
            <a:off x="628650" y="1825625"/>
            <a:ext cx="7886700" cy="4351338"/>
          </a:xfrm>
        </p:spPr>
        <p:txBody>
          <a:bodyPr>
            <a:normAutofit/>
          </a:bodyPr>
          <a:lstStyle/>
          <a:p>
            <a:r>
              <a:rPr lang="en-US"/>
              <a:t>Prior to CITO review of a demand, members of JCIT will receive the plan information for “advise and consult”.  They have a period of seven days for this review.  Upon completion of that period, the demand will be sent to the branch CITO for approval.</a:t>
            </a:r>
          </a:p>
          <a:p>
            <a:r>
              <a:rPr lang="en-US"/>
              <a:t>The demand </a:t>
            </a:r>
            <a:r>
              <a:rPr lang="en-US" b="1"/>
              <a:t>must</a:t>
            </a:r>
            <a:r>
              <a:rPr lang="en-US"/>
              <a:t> receive CITO approval </a:t>
            </a:r>
            <a:r>
              <a:rPr lang="en-US" b="1"/>
              <a:t>prior</a:t>
            </a:r>
            <a:r>
              <a:rPr lang="en-US"/>
              <a:t> to release of specifications and/or project execution.</a:t>
            </a:r>
          </a:p>
          <a:p>
            <a:endParaRPr lang="en-US"/>
          </a:p>
        </p:txBody>
      </p:sp>
      <p:sp>
        <p:nvSpPr>
          <p:cNvPr id="2" name="Slide Number Placeholder 1">
            <a:extLst>
              <a:ext uri="{FF2B5EF4-FFF2-40B4-BE49-F238E27FC236}">
                <a16:creationId xmlns:a16="http://schemas.microsoft.com/office/drawing/2014/main" id="{2451FB3C-62EE-4ECB-8FEE-5EB1EEFE4D19}"/>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17</a:t>
            </a:fld>
            <a:endParaRPr lang="en-US"/>
          </a:p>
        </p:txBody>
      </p:sp>
    </p:spTree>
    <p:extLst>
      <p:ext uri="{BB962C8B-B14F-4D97-AF65-F5344CB8AC3E}">
        <p14:creationId xmlns:p14="http://schemas.microsoft.com/office/powerpoint/2010/main" val="158609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E8F5-52BF-4A78-9058-C3FDE105F469}"/>
              </a:ext>
            </a:extLst>
          </p:cNvPr>
          <p:cNvSpPr>
            <a:spLocks noGrp="1"/>
          </p:cNvSpPr>
          <p:nvPr>
            <p:ph type="title"/>
          </p:nvPr>
        </p:nvSpPr>
        <p:spPr>
          <a:xfrm>
            <a:off x="628650" y="365126"/>
            <a:ext cx="7886700" cy="677611"/>
          </a:xfrm>
        </p:spPr>
        <p:txBody>
          <a:bodyPr>
            <a:noAutofit/>
          </a:bodyPr>
          <a:lstStyle/>
          <a:p>
            <a:r>
              <a:rPr lang="en-US" sz="3200" dirty="0"/>
              <a:t>$10 Million and Up IT Projects</a:t>
            </a:r>
            <a:endParaRPr lang="en-US" sz="2600" dirty="0"/>
          </a:p>
        </p:txBody>
      </p:sp>
      <p:sp>
        <p:nvSpPr>
          <p:cNvPr id="4" name="Slide Number Placeholder 3">
            <a:extLst>
              <a:ext uri="{FF2B5EF4-FFF2-40B4-BE49-F238E27FC236}">
                <a16:creationId xmlns:a16="http://schemas.microsoft.com/office/drawing/2014/main" id="{A7123ED1-5E91-4F37-9659-E006F863B649}"/>
              </a:ext>
            </a:extLst>
          </p:cNvPr>
          <p:cNvSpPr>
            <a:spLocks noGrp="1"/>
          </p:cNvSpPr>
          <p:nvPr>
            <p:ph type="sldNum" sz="quarter" idx="12"/>
          </p:nvPr>
        </p:nvSpPr>
        <p:spPr/>
        <p:txBody>
          <a:bodyPr/>
          <a:lstStyle/>
          <a:p>
            <a:fld id="{7D16CAC6-79AF-764B-A47E-1F0DD25E8EA2}" type="slidenum">
              <a:rPr lang="en-US" smtClean="0"/>
              <a:t>18</a:t>
            </a:fld>
            <a:endParaRPr lang="en-US"/>
          </a:p>
        </p:txBody>
      </p:sp>
      <p:sp>
        <p:nvSpPr>
          <p:cNvPr id="13" name="Rectangle 12">
            <a:extLst>
              <a:ext uri="{FF2B5EF4-FFF2-40B4-BE49-F238E27FC236}">
                <a16:creationId xmlns:a16="http://schemas.microsoft.com/office/drawing/2014/main" id="{7629BCCE-1188-4905-B5F1-8EF9821583F5}"/>
              </a:ext>
            </a:extLst>
          </p:cNvPr>
          <p:cNvSpPr/>
          <p:nvPr/>
        </p:nvSpPr>
        <p:spPr>
          <a:xfrm>
            <a:off x="628650" y="1244040"/>
            <a:ext cx="6691080" cy="2308324"/>
          </a:xfrm>
          <a:prstGeom prst="rect">
            <a:avLst/>
          </a:prstGeom>
        </p:spPr>
        <p:txBody>
          <a:bodyPr wrap="square">
            <a:spAutoFit/>
          </a:bodyPr>
          <a:lstStyle/>
          <a:p>
            <a:pPr marL="342900" indent="-342900">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Projects that cost $10 million or more also </a:t>
            </a:r>
            <a:r>
              <a:rPr lang="en-US" i="1" dirty="0">
                <a:latin typeface="Arial" panose="020B0604020202020204" pitchFamily="34" charset="0"/>
                <a:cs typeface="Arial" panose="020B0604020202020204" pitchFamily="34" charset="0"/>
              </a:rPr>
              <a:t>REQUIRE:</a:t>
            </a:r>
          </a:p>
          <a:p>
            <a:pPr marL="952485" lvl="1" indent="-342900">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Feasibility Study Report</a:t>
            </a:r>
          </a:p>
          <a:p>
            <a:pPr marL="952485" lvl="1" indent="-342900">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Independent Verification and Validation Contractor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(ITEC-2510-P)</a:t>
            </a:r>
          </a:p>
        </p:txBody>
      </p:sp>
    </p:spTree>
    <p:extLst>
      <p:ext uri="{BB962C8B-B14F-4D97-AF65-F5344CB8AC3E}">
        <p14:creationId xmlns:p14="http://schemas.microsoft.com/office/powerpoint/2010/main" val="55523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E1380-7AF2-429C-AC52-18AFFD16E196}"/>
              </a:ext>
            </a:extLst>
          </p:cNvPr>
          <p:cNvSpPr>
            <a:spLocks noGrp="1"/>
          </p:cNvSpPr>
          <p:nvPr>
            <p:ph type="title"/>
          </p:nvPr>
        </p:nvSpPr>
        <p:spPr>
          <a:xfrm>
            <a:off x="628650" y="365126"/>
            <a:ext cx="7886700" cy="1325563"/>
          </a:xfrm>
        </p:spPr>
        <p:txBody>
          <a:bodyPr anchor="t">
            <a:normAutofit/>
          </a:bodyPr>
          <a:lstStyle/>
          <a:p>
            <a:r>
              <a:rPr lang="en-US"/>
              <a:t>Required Project Information</a:t>
            </a:r>
          </a:p>
        </p:txBody>
      </p:sp>
      <p:sp>
        <p:nvSpPr>
          <p:cNvPr id="6" name="Content Placeholder 5">
            <a:extLst>
              <a:ext uri="{FF2B5EF4-FFF2-40B4-BE49-F238E27FC236}">
                <a16:creationId xmlns:a16="http://schemas.microsoft.com/office/drawing/2014/main" id="{D33406C1-358A-41E7-8E03-AEE1C816D034}"/>
              </a:ext>
            </a:extLst>
          </p:cNvPr>
          <p:cNvSpPr>
            <a:spLocks noGrp="1"/>
          </p:cNvSpPr>
          <p:nvPr>
            <p:ph idx="1"/>
          </p:nvPr>
        </p:nvSpPr>
        <p:spPr>
          <a:xfrm>
            <a:off x="628650" y="1825625"/>
            <a:ext cx="7886700" cy="4351338"/>
          </a:xfrm>
        </p:spPr>
        <p:txBody>
          <a:bodyPr>
            <a:normAutofit fontScale="92500" lnSpcReduction="10000"/>
          </a:bodyPr>
          <a:lstStyle/>
          <a:p>
            <a:r>
              <a:rPr lang="en-US"/>
              <a:t>A project includes all of the of the information of the demand, updated as appropriate.</a:t>
            </a:r>
          </a:p>
          <a:p>
            <a:pPr lvl="1"/>
            <a:r>
              <a:rPr lang="en-US"/>
              <a:t>Project start and end dates</a:t>
            </a:r>
          </a:p>
          <a:p>
            <a:pPr lvl="1"/>
            <a:r>
              <a:rPr lang="en-US"/>
              <a:t>Execution start and end dates</a:t>
            </a:r>
          </a:p>
          <a:p>
            <a:pPr lvl="1"/>
            <a:r>
              <a:rPr lang="en-US"/>
              <a:t>Business case information</a:t>
            </a:r>
          </a:p>
          <a:p>
            <a:pPr lvl="1"/>
            <a:r>
              <a:rPr lang="en-US"/>
              <a:t>Stakeholders</a:t>
            </a:r>
          </a:p>
          <a:p>
            <a:pPr lvl="1"/>
            <a:r>
              <a:rPr lang="en-US"/>
              <a:t>Project cost information </a:t>
            </a:r>
          </a:p>
          <a:p>
            <a:pPr lvl="1"/>
            <a:r>
              <a:rPr lang="en-US"/>
              <a:t>Funding sources</a:t>
            </a:r>
          </a:p>
          <a:p>
            <a:pPr lvl="1"/>
            <a:r>
              <a:rPr lang="en-US"/>
              <a:t>Benefits</a:t>
            </a:r>
          </a:p>
          <a:p>
            <a:pPr lvl="1"/>
            <a:r>
              <a:rPr lang="en-US"/>
              <a:t>Risks</a:t>
            </a:r>
          </a:p>
          <a:p>
            <a:pPr lvl="2"/>
            <a:r>
              <a:rPr lang="en-US"/>
              <a:t>KARS will present a Project Risk Assessment</a:t>
            </a:r>
          </a:p>
          <a:p>
            <a:pPr lvl="1"/>
            <a:r>
              <a:rPr lang="en-US"/>
              <a:t>Deliverables identified in your work breakdown structure (WBS)</a:t>
            </a:r>
          </a:p>
          <a:p>
            <a:pPr lvl="1"/>
            <a:endParaRPr lang="en-US"/>
          </a:p>
        </p:txBody>
      </p:sp>
      <p:sp>
        <p:nvSpPr>
          <p:cNvPr id="2" name="Slide Number Placeholder 1">
            <a:extLst>
              <a:ext uri="{FF2B5EF4-FFF2-40B4-BE49-F238E27FC236}">
                <a16:creationId xmlns:a16="http://schemas.microsoft.com/office/drawing/2014/main" id="{88C23825-80FD-4FA9-A802-F9CDC9C66E3A}"/>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19</a:t>
            </a:fld>
            <a:endParaRPr lang="en-US"/>
          </a:p>
        </p:txBody>
      </p:sp>
    </p:spTree>
    <p:extLst>
      <p:ext uri="{BB962C8B-B14F-4D97-AF65-F5344CB8AC3E}">
        <p14:creationId xmlns:p14="http://schemas.microsoft.com/office/powerpoint/2010/main" val="182603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458E3-3F55-290F-7C67-3B34EF92ED74}"/>
              </a:ext>
            </a:extLst>
          </p:cNvPr>
          <p:cNvSpPr>
            <a:spLocks noGrp="1"/>
          </p:cNvSpPr>
          <p:nvPr>
            <p:ph type="title"/>
          </p:nvPr>
        </p:nvSpPr>
        <p:spPr/>
        <p:txBody>
          <a:bodyPr/>
          <a:lstStyle/>
          <a:p>
            <a:r>
              <a:rPr lang="en-US" dirty="0"/>
              <a:t>Kansas Project Management Governance</a:t>
            </a:r>
          </a:p>
        </p:txBody>
      </p:sp>
      <p:sp>
        <p:nvSpPr>
          <p:cNvPr id="3" name="Content Placeholder 2">
            <a:extLst>
              <a:ext uri="{FF2B5EF4-FFF2-40B4-BE49-F238E27FC236}">
                <a16:creationId xmlns:a16="http://schemas.microsoft.com/office/drawing/2014/main" id="{B44692B1-3630-4C21-9B9F-13A453BD5EC7}"/>
              </a:ext>
            </a:extLst>
          </p:cNvPr>
          <p:cNvSpPr>
            <a:spLocks noGrp="1"/>
          </p:cNvSpPr>
          <p:nvPr>
            <p:ph idx="1"/>
          </p:nvPr>
        </p:nvSpPr>
        <p:spPr>
          <a:xfrm>
            <a:off x="628650" y="1825625"/>
            <a:ext cx="7886700" cy="4351338"/>
          </a:xfrm>
        </p:spPr>
        <p:txBody>
          <a:bodyPr>
            <a:normAutofit/>
          </a:bodyPr>
          <a:lstStyle/>
          <a:p>
            <a:r>
              <a:rPr lang="en-US" dirty="0"/>
              <a:t>Passed into statute in 1998</a:t>
            </a:r>
          </a:p>
          <a:p>
            <a:pPr lvl="1"/>
            <a:r>
              <a:rPr lang="en-US" dirty="0"/>
              <a:t>Set the requirement for a Kansas PM Methodology</a:t>
            </a:r>
          </a:p>
          <a:p>
            <a:pPr lvl="1"/>
            <a:r>
              <a:rPr lang="en-US" dirty="0"/>
              <a:t>Created the Joint Committee on IT (JCIT)</a:t>
            </a:r>
          </a:p>
          <a:p>
            <a:pPr lvl="1"/>
            <a:r>
              <a:rPr lang="en-US" dirty="0"/>
              <a:t>Created the positions of branch CITOs and CITA</a:t>
            </a:r>
          </a:p>
          <a:p>
            <a:pPr lvl="1"/>
            <a:r>
              <a:rPr lang="en-US" dirty="0"/>
              <a:t>Created the IT Executive Committee (ITEC) for setting state IT policy</a:t>
            </a:r>
          </a:p>
          <a:p>
            <a:pPr lvl="1"/>
            <a:r>
              <a:rPr lang="en-US" dirty="0"/>
              <a:t>Defined the requirement for IT project oversight for large IT projects</a:t>
            </a:r>
          </a:p>
          <a:p>
            <a:endParaRPr lang="en-US" dirty="0"/>
          </a:p>
        </p:txBody>
      </p:sp>
      <p:sp>
        <p:nvSpPr>
          <p:cNvPr id="4" name="Slide Number Placeholder 3">
            <a:extLst>
              <a:ext uri="{FF2B5EF4-FFF2-40B4-BE49-F238E27FC236}">
                <a16:creationId xmlns:a16="http://schemas.microsoft.com/office/drawing/2014/main" id="{E97FC7F9-E781-4CF9-893A-E642A342E625}"/>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2</a:t>
            </a:fld>
            <a:endParaRPr lang="en-US"/>
          </a:p>
        </p:txBody>
      </p:sp>
    </p:spTree>
    <p:extLst>
      <p:ext uri="{BB962C8B-B14F-4D97-AF65-F5344CB8AC3E}">
        <p14:creationId xmlns:p14="http://schemas.microsoft.com/office/powerpoint/2010/main" val="18470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3841CC-7F2E-B50F-DF4D-345FD0A83298}"/>
              </a:ext>
            </a:extLst>
          </p:cNvPr>
          <p:cNvSpPr>
            <a:spLocks noGrp="1"/>
          </p:cNvSpPr>
          <p:nvPr>
            <p:ph type="title"/>
          </p:nvPr>
        </p:nvSpPr>
        <p:spPr>
          <a:xfrm>
            <a:off x="628650" y="365126"/>
            <a:ext cx="7886700" cy="1325563"/>
          </a:xfrm>
        </p:spPr>
        <p:txBody>
          <a:bodyPr/>
          <a:lstStyle/>
          <a:p>
            <a:r>
              <a:rPr lang="en-US"/>
              <a:t>Compliance Evaluations and Approvals</a:t>
            </a:r>
          </a:p>
        </p:txBody>
      </p:sp>
      <p:sp>
        <p:nvSpPr>
          <p:cNvPr id="5" name="Content Placeholder 4">
            <a:extLst>
              <a:ext uri="{FF2B5EF4-FFF2-40B4-BE49-F238E27FC236}">
                <a16:creationId xmlns:a16="http://schemas.microsoft.com/office/drawing/2014/main" id="{FDB8D7ED-DD69-2071-FFC3-195BF8BE79C6}"/>
              </a:ext>
            </a:extLst>
          </p:cNvPr>
          <p:cNvSpPr>
            <a:spLocks noGrp="1"/>
          </p:cNvSpPr>
          <p:nvPr>
            <p:ph idx="1"/>
          </p:nvPr>
        </p:nvSpPr>
        <p:spPr>
          <a:xfrm>
            <a:off x="628650" y="1825625"/>
            <a:ext cx="7886700" cy="4351338"/>
          </a:xfrm>
        </p:spPr>
        <p:txBody>
          <a:bodyPr>
            <a:normAutofit/>
          </a:bodyPr>
          <a:lstStyle/>
          <a:p>
            <a:r>
              <a:rPr lang="en-US"/>
              <a:t>Architecture – ITEC-4010-P &amp; 9500-P</a:t>
            </a:r>
          </a:p>
          <a:p>
            <a:r>
              <a:rPr lang="en-US"/>
              <a:t>Ownership of Software Code and Related Intellectual Property – ITEC-1500-P</a:t>
            </a:r>
          </a:p>
          <a:p>
            <a:r>
              <a:rPr lang="en-US"/>
              <a:t>Accessibility – ITEC-1210-P</a:t>
            </a:r>
          </a:p>
          <a:p>
            <a:r>
              <a:rPr lang="en-US"/>
              <a:t>Electronic Record Retention – KSA 45-403 &amp; KSA 45-215 through 45-223</a:t>
            </a:r>
          </a:p>
          <a:p>
            <a:r>
              <a:rPr lang="en-US"/>
              <a:t>Security – ITEC-7230-P</a:t>
            </a:r>
          </a:p>
          <a:p>
            <a:r>
              <a:rPr lang="en-US"/>
              <a:t>Data Compliance – ITEC-8010-P</a:t>
            </a:r>
          </a:p>
        </p:txBody>
      </p:sp>
      <p:sp>
        <p:nvSpPr>
          <p:cNvPr id="2" name="Slide Number Placeholder 1">
            <a:extLst>
              <a:ext uri="{FF2B5EF4-FFF2-40B4-BE49-F238E27FC236}">
                <a16:creationId xmlns:a16="http://schemas.microsoft.com/office/drawing/2014/main" id="{196EC991-FE08-4895-BBF8-201360F14E1F}"/>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20</a:t>
            </a:fld>
            <a:endParaRPr lang="en-US"/>
          </a:p>
        </p:txBody>
      </p:sp>
    </p:spTree>
    <p:extLst>
      <p:ext uri="{BB962C8B-B14F-4D97-AF65-F5344CB8AC3E}">
        <p14:creationId xmlns:p14="http://schemas.microsoft.com/office/powerpoint/2010/main" val="386140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534F3-6F29-FC10-312F-71B7F09D8955}"/>
              </a:ext>
            </a:extLst>
          </p:cNvPr>
          <p:cNvSpPr>
            <a:spLocks noGrp="1"/>
          </p:cNvSpPr>
          <p:nvPr>
            <p:ph type="title"/>
          </p:nvPr>
        </p:nvSpPr>
        <p:spPr/>
        <p:txBody>
          <a:bodyPr/>
          <a:lstStyle/>
          <a:p>
            <a:r>
              <a:rPr lang="en-US"/>
              <a:t>Approved Projects</a:t>
            </a:r>
          </a:p>
        </p:txBody>
      </p:sp>
      <p:sp>
        <p:nvSpPr>
          <p:cNvPr id="5" name="Content Placeholder 4">
            <a:extLst>
              <a:ext uri="{FF2B5EF4-FFF2-40B4-BE49-F238E27FC236}">
                <a16:creationId xmlns:a16="http://schemas.microsoft.com/office/drawing/2014/main" id="{D2BD0B17-EEFD-F414-DC92-D51E6AC048F7}"/>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a:solidFill>
                  <a:schemeClr val="accent3"/>
                </a:solidFill>
                <a:latin typeface="Arial" panose="020B0604020202020204" pitchFamily="34" charset="0"/>
                <a:cs typeface="Arial" panose="020B0604020202020204" pitchFamily="34" charset="0"/>
              </a:rPr>
              <a:t>Once a project has received CITO approval, execution activities may begin.</a:t>
            </a:r>
          </a:p>
          <a:p>
            <a:pPr marL="342900" indent="-342900">
              <a:buClr>
                <a:schemeClr val="accent2"/>
              </a:buClr>
              <a:buFont typeface="Arial" panose="020B0604020202020204" pitchFamily="34" charset="0"/>
              <a:buChar char="•"/>
            </a:pPr>
            <a:r>
              <a:rPr lang="en-US">
                <a:solidFill>
                  <a:schemeClr val="accent3"/>
                </a:solidFill>
                <a:latin typeface="Arial" panose="020B0604020202020204" pitchFamily="34" charset="0"/>
                <a:cs typeface="Arial" panose="020B0604020202020204" pitchFamily="34" charset="0"/>
              </a:rPr>
              <a:t>Project manager will begin providing quarterly status reports.</a:t>
            </a:r>
          </a:p>
        </p:txBody>
      </p:sp>
      <p:sp>
        <p:nvSpPr>
          <p:cNvPr id="2" name="Slide Number Placeholder 1">
            <a:extLst>
              <a:ext uri="{FF2B5EF4-FFF2-40B4-BE49-F238E27FC236}">
                <a16:creationId xmlns:a16="http://schemas.microsoft.com/office/drawing/2014/main" id="{AD886BD1-933D-4884-9859-4C01DCF26361}"/>
              </a:ext>
            </a:extLst>
          </p:cNvPr>
          <p:cNvSpPr>
            <a:spLocks noGrp="1"/>
          </p:cNvSpPr>
          <p:nvPr>
            <p:ph type="sldNum" sz="quarter" idx="12"/>
          </p:nvPr>
        </p:nvSpPr>
        <p:spPr/>
        <p:txBody>
          <a:bodyPr/>
          <a:lstStyle/>
          <a:p>
            <a:fld id="{7D16CAC6-79AF-764B-A47E-1F0DD25E8EA2}" type="slidenum">
              <a:rPr lang="en-US" smtClean="0"/>
              <a:t>21</a:t>
            </a:fld>
            <a:endParaRPr lang="en-US"/>
          </a:p>
        </p:txBody>
      </p:sp>
    </p:spTree>
    <p:extLst>
      <p:ext uri="{BB962C8B-B14F-4D97-AF65-F5344CB8AC3E}">
        <p14:creationId xmlns:p14="http://schemas.microsoft.com/office/powerpoint/2010/main" val="102962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9D43D7-5E47-07DD-F6CD-DA8E56108C8D}"/>
              </a:ext>
            </a:extLst>
          </p:cNvPr>
          <p:cNvSpPr>
            <a:spLocks noGrp="1"/>
          </p:cNvSpPr>
          <p:nvPr>
            <p:ph type="title"/>
          </p:nvPr>
        </p:nvSpPr>
        <p:spPr/>
        <p:txBody>
          <a:bodyPr>
            <a:normAutofit/>
          </a:bodyPr>
          <a:lstStyle/>
          <a:p>
            <a:r>
              <a:rPr lang="en-US" sz="4000" dirty="0"/>
              <a:t>KARS Usage – 356 Demands</a:t>
            </a:r>
            <a:endParaRPr lang="en-US" dirty="0"/>
          </a:p>
        </p:txBody>
      </p:sp>
      <p:graphicFrame>
        <p:nvGraphicFramePr>
          <p:cNvPr id="7" name="Content Placeholder 6">
            <a:extLst>
              <a:ext uri="{FF2B5EF4-FFF2-40B4-BE49-F238E27FC236}">
                <a16:creationId xmlns:a16="http://schemas.microsoft.com/office/drawing/2014/main" id="{38B886B4-764D-ADAB-97BB-0C6B345767F3}"/>
              </a:ext>
            </a:extLst>
          </p:cNvPr>
          <p:cNvGraphicFramePr>
            <a:graphicFrameLocks noGrp="1"/>
          </p:cNvGraphicFramePr>
          <p:nvPr>
            <p:ph idx="1"/>
            <p:extLst>
              <p:ext uri="{D42A27DB-BD31-4B8C-83A1-F6EECF244321}">
                <p14:modId xmlns:p14="http://schemas.microsoft.com/office/powerpoint/2010/main" val="2386107277"/>
              </p:ext>
            </p:extLst>
          </p:nvPr>
        </p:nvGraphicFramePr>
        <p:xfrm>
          <a:off x="628650" y="1538283"/>
          <a:ext cx="3593726" cy="424926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97FC7F9-E781-4CF9-893A-E642A342E625}"/>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22</a:t>
            </a:fld>
            <a:endParaRPr lang="en-US"/>
          </a:p>
        </p:txBody>
      </p:sp>
      <p:graphicFrame>
        <p:nvGraphicFramePr>
          <p:cNvPr id="8" name="Content Placeholder 6">
            <a:extLst>
              <a:ext uri="{FF2B5EF4-FFF2-40B4-BE49-F238E27FC236}">
                <a16:creationId xmlns:a16="http://schemas.microsoft.com/office/drawing/2014/main" id="{EAEF15C7-B0E7-31FF-57A5-C6DB16F3F7E5}"/>
              </a:ext>
            </a:extLst>
          </p:cNvPr>
          <p:cNvGraphicFramePr>
            <a:graphicFrameLocks/>
          </p:cNvGraphicFramePr>
          <p:nvPr>
            <p:extLst>
              <p:ext uri="{D42A27DB-BD31-4B8C-83A1-F6EECF244321}">
                <p14:modId xmlns:p14="http://schemas.microsoft.com/office/powerpoint/2010/main" val="1895578320"/>
              </p:ext>
            </p:extLst>
          </p:nvPr>
        </p:nvGraphicFramePr>
        <p:xfrm>
          <a:off x="4824133" y="1538283"/>
          <a:ext cx="3593726" cy="4249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75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9B6D-8F76-4C15-9B7A-85F9982D1F52}"/>
              </a:ext>
            </a:extLst>
          </p:cNvPr>
          <p:cNvSpPr>
            <a:spLocks noGrp="1"/>
          </p:cNvSpPr>
          <p:nvPr>
            <p:ph type="title"/>
          </p:nvPr>
        </p:nvSpPr>
        <p:spPr>
          <a:xfrm>
            <a:off x="628650" y="2766218"/>
            <a:ext cx="7886700" cy="1325563"/>
          </a:xfrm>
        </p:spPr>
        <p:txBody>
          <a:bodyPr/>
          <a:lstStyle/>
          <a:p>
            <a:pPr algn="ctr"/>
            <a:r>
              <a:rPr lang="en-US"/>
              <a:t>Helpful Information</a:t>
            </a:r>
          </a:p>
        </p:txBody>
      </p:sp>
      <p:sp>
        <p:nvSpPr>
          <p:cNvPr id="3" name="Slide Number Placeholder 2">
            <a:extLst>
              <a:ext uri="{FF2B5EF4-FFF2-40B4-BE49-F238E27FC236}">
                <a16:creationId xmlns:a16="http://schemas.microsoft.com/office/drawing/2014/main" id="{57B625F9-3B24-45D7-B140-F96053F72387}"/>
              </a:ext>
            </a:extLst>
          </p:cNvPr>
          <p:cNvSpPr>
            <a:spLocks noGrp="1"/>
          </p:cNvSpPr>
          <p:nvPr>
            <p:ph type="sldNum" sz="quarter" idx="12"/>
          </p:nvPr>
        </p:nvSpPr>
        <p:spPr/>
        <p:txBody>
          <a:bodyPr/>
          <a:lstStyle/>
          <a:p>
            <a:fld id="{7D16CAC6-79AF-764B-A47E-1F0DD25E8EA2}" type="slidenum">
              <a:rPr lang="en-US" smtClean="0"/>
              <a:t>23</a:t>
            </a:fld>
            <a:endParaRPr lang="en-US"/>
          </a:p>
        </p:txBody>
      </p:sp>
    </p:spTree>
    <p:extLst>
      <p:ext uri="{BB962C8B-B14F-4D97-AF65-F5344CB8AC3E}">
        <p14:creationId xmlns:p14="http://schemas.microsoft.com/office/powerpoint/2010/main" val="128570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AF7E25-C448-8A38-6575-690B1FEBDDF5}"/>
              </a:ext>
            </a:extLst>
          </p:cNvPr>
          <p:cNvSpPr>
            <a:spLocks noGrp="1"/>
          </p:cNvSpPr>
          <p:nvPr>
            <p:ph type="title"/>
          </p:nvPr>
        </p:nvSpPr>
        <p:spPr>
          <a:xfrm>
            <a:off x="628650" y="365126"/>
            <a:ext cx="7886700" cy="1325563"/>
          </a:xfrm>
        </p:spPr>
        <p:txBody>
          <a:bodyPr/>
          <a:lstStyle/>
          <a:p>
            <a:r>
              <a:rPr lang="en-US"/>
              <a:t>KARS Help Center</a:t>
            </a:r>
          </a:p>
        </p:txBody>
      </p:sp>
      <p:sp>
        <p:nvSpPr>
          <p:cNvPr id="5" name="Content Placeholder 4">
            <a:extLst>
              <a:ext uri="{FF2B5EF4-FFF2-40B4-BE49-F238E27FC236}">
                <a16:creationId xmlns:a16="http://schemas.microsoft.com/office/drawing/2014/main" id="{DFB4A62C-6643-040E-DD64-6CA4CA19146F}"/>
              </a:ext>
            </a:extLst>
          </p:cNvPr>
          <p:cNvSpPr>
            <a:spLocks noGrp="1"/>
          </p:cNvSpPr>
          <p:nvPr>
            <p:ph idx="1"/>
          </p:nvPr>
        </p:nvSpPr>
        <p:spPr>
          <a:xfrm>
            <a:off x="628650" y="1825625"/>
            <a:ext cx="7886700" cy="4351338"/>
          </a:xfrm>
        </p:spPr>
        <p:txBody>
          <a:bodyPr/>
          <a:lstStyle/>
          <a:p>
            <a:r>
              <a:rPr lang="en-US" dirty="0">
                <a:hlinkClick r:id="rId2"/>
              </a:rPr>
              <a:t>https://ebit.ks.gov/kars-help-center</a:t>
            </a:r>
            <a:endParaRPr lang="en-US" dirty="0"/>
          </a:p>
          <a:p>
            <a:pPr lvl="1"/>
            <a:r>
              <a:rPr lang="en-US" dirty="0">
                <a:hlinkClick r:id="rId3"/>
              </a:rPr>
              <a:t>KARS Access Request Form</a:t>
            </a:r>
            <a:endParaRPr lang="en-US" dirty="0"/>
          </a:p>
          <a:p>
            <a:pPr lvl="1"/>
            <a:r>
              <a:rPr lang="en-US" dirty="0"/>
              <a:t>KARS Training Recordings</a:t>
            </a:r>
          </a:p>
          <a:p>
            <a:pPr lvl="1"/>
            <a:r>
              <a:rPr lang="en-US" dirty="0"/>
              <a:t>Instructional documentation for KARS</a:t>
            </a:r>
          </a:p>
          <a:p>
            <a:pPr lvl="1"/>
            <a:endParaRPr lang="en-US" dirty="0"/>
          </a:p>
          <a:p>
            <a:r>
              <a:rPr lang="en-US" dirty="0">
                <a:hlinkClick r:id="rId4"/>
              </a:rPr>
              <a:t>KARS Standing Help Teams Meeting</a:t>
            </a:r>
            <a:endParaRPr lang="en-US" dirty="0"/>
          </a:p>
          <a:p>
            <a:pPr lvl="1"/>
            <a:r>
              <a:rPr lang="en-US" dirty="0"/>
              <a:t>Every Wednesday 10-11am</a:t>
            </a:r>
          </a:p>
          <a:p>
            <a:pPr lvl="1"/>
            <a:r>
              <a:rPr lang="en-US" dirty="0"/>
              <a:t>Meeting ID:  291 946 122 234 Passcode: TBt9pG</a:t>
            </a:r>
          </a:p>
          <a:p>
            <a:pPr lvl="1"/>
            <a:endParaRPr lang="en-US" dirty="0"/>
          </a:p>
        </p:txBody>
      </p:sp>
      <p:sp>
        <p:nvSpPr>
          <p:cNvPr id="2" name="Slide Number Placeholder 1">
            <a:extLst>
              <a:ext uri="{FF2B5EF4-FFF2-40B4-BE49-F238E27FC236}">
                <a16:creationId xmlns:a16="http://schemas.microsoft.com/office/drawing/2014/main" id="{1B5F39BB-A3CC-4F0C-8416-22A02A4D8754}"/>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24</a:t>
            </a:fld>
            <a:endParaRPr lang="en-US"/>
          </a:p>
        </p:txBody>
      </p:sp>
    </p:spTree>
    <p:extLst>
      <p:ext uri="{BB962C8B-B14F-4D97-AF65-F5344CB8AC3E}">
        <p14:creationId xmlns:p14="http://schemas.microsoft.com/office/powerpoint/2010/main" val="3985225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AF7E25-C448-8A38-6575-690B1FEBDDF5}"/>
              </a:ext>
            </a:extLst>
          </p:cNvPr>
          <p:cNvSpPr>
            <a:spLocks noGrp="1"/>
          </p:cNvSpPr>
          <p:nvPr>
            <p:ph type="title"/>
          </p:nvPr>
        </p:nvSpPr>
        <p:spPr>
          <a:xfrm>
            <a:off x="628650" y="365126"/>
            <a:ext cx="7886700" cy="1325563"/>
          </a:xfrm>
        </p:spPr>
        <p:txBody>
          <a:bodyPr/>
          <a:lstStyle/>
          <a:p>
            <a:r>
              <a:rPr lang="en-US" dirty="0"/>
              <a:t>Links</a:t>
            </a:r>
          </a:p>
        </p:txBody>
      </p:sp>
      <p:sp>
        <p:nvSpPr>
          <p:cNvPr id="5" name="Content Placeholder 4">
            <a:extLst>
              <a:ext uri="{FF2B5EF4-FFF2-40B4-BE49-F238E27FC236}">
                <a16:creationId xmlns:a16="http://schemas.microsoft.com/office/drawing/2014/main" id="{DFB4A62C-6643-040E-DD64-6CA4CA19146F}"/>
              </a:ext>
            </a:extLst>
          </p:cNvPr>
          <p:cNvSpPr>
            <a:spLocks noGrp="1"/>
          </p:cNvSpPr>
          <p:nvPr>
            <p:ph idx="1"/>
          </p:nvPr>
        </p:nvSpPr>
        <p:spPr>
          <a:xfrm>
            <a:off x="628650" y="1470212"/>
            <a:ext cx="7886700" cy="4706751"/>
          </a:xfrm>
        </p:spPr>
        <p:txBody>
          <a:bodyPr/>
          <a:lstStyle/>
          <a:p>
            <a:r>
              <a:rPr lang="en-US" dirty="0">
                <a:hlinkClick r:id="rId2"/>
              </a:rPr>
              <a:t>ITEC Policies</a:t>
            </a:r>
            <a:endParaRPr lang="en-US" dirty="0"/>
          </a:p>
          <a:p>
            <a:r>
              <a:rPr lang="en-US" dirty="0">
                <a:hlinkClick r:id="rId3"/>
              </a:rPr>
              <a:t>IT Statutes</a:t>
            </a:r>
            <a:endParaRPr lang="en-US" dirty="0"/>
          </a:p>
          <a:p>
            <a:pPr lvl="1"/>
            <a:r>
              <a:rPr lang="en-US" dirty="0"/>
              <a:t>KSA 75-7201 – 7243</a:t>
            </a:r>
          </a:p>
          <a:p>
            <a:r>
              <a:rPr lang="en-US" dirty="0">
                <a:hlinkClick r:id="rId4"/>
              </a:rPr>
              <a:t>OITS Service Portal</a:t>
            </a:r>
            <a:endParaRPr lang="en-US" dirty="0"/>
          </a:p>
          <a:p>
            <a:pPr lvl="1"/>
            <a:r>
              <a:rPr lang="en-US" dirty="0"/>
              <a:t>Provides access to the KITO Demand Intake Form</a:t>
            </a:r>
          </a:p>
          <a:p>
            <a:pPr lvl="1"/>
            <a:r>
              <a:rPr lang="en-US" dirty="0"/>
              <a:t>Used to request any OITS services</a:t>
            </a:r>
          </a:p>
          <a:p>
            <a:r>
              <a:rPr lang="en-US" dirty="0">
                <a:hlinkClick r:id="rId5"/>
              </a:rPr>
              <a:t>KITO Project Management Training</a:t>
            </a:r>
            <a:endParaRPr lang="en-US" dirty="0"/>
          </a:p>
        </p:txBody>
      </p:sp>
      <p:sp>
        <p:nvSpPr>
          <p:cNvPr id="2" name="Slide Number Placeholder 1">
            <a:extLst>
              <a:ext uri="{FF2B5EF4-FFF2-40B4-BE49-F238E27FC236}">
                <a16:creationId xmlns:a16="http://schemas.microsoft.com/office/drawing/2014/main" id="{1B5F39BB-A3CC-4F0C-8416-22A02A4D8754}"/>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25</a:t>
            </a:fld>
            <a:endParaRPr lang="en-US"/>
          </a:p>
        </p:txBody>
      </p:sp>
    </p:spTree>
    <p:extLst>
      <p:ext uri="{BB962C8B-B14F-4D97-AF65-F5344CB8AC3E}">
        <p14:creationId xmlns:p14="http://schemas.microsoft.com/office/powerpoint/2010/main" val="2232437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95E499-D6F5-413A-B0B1-ED65EAD597F5}"/>
              </a:ext>
            </a:extLst>
          </p:cNvPr>
          <p:cNvSpPr>
            <a:spLocks noGrp="1"/>
          </p:cNvSpPr>
          <p:nvPr>
            <p:ph type="title"/>
          </p:nvPr>
        </p:nvSpPr>
        <p:spPr/>
        <p:txBody>
          <a:bodyPr>
            <a:normAutofit/>
          </a:bodyPr>
          <a:lstStyle/>
          <a:p>
            <a:br>
              <a:rPr lang="en-US"/>
            </a:br>
            <a:endParaRPr lang="en-US" sz="4000"/>
          </a:p>
        </p:txBody>
      </p:sp>
      <p:sp>
        <p:nvSpPr>
          <p:cNvPr id="8" name="Content Placeholder 7">
            <a:extLst>
              <a:ext uri="{FF2B5EF4-FFF2-40B4-BE49-F238E27FC236}">
                <a16:creationId xmlns:a16="http://schemas.microsoft.com/office/drawing/2014/main" id="{EA8DEFE3-046C-D2E0-81D3-ED4D342D05A4}"/>
              </a:ext>
            </a:extLst>
          </p:cNvPr>
          <p:cNvSpPr>
            <a:spLocks noGrp="1"/>
          </p:cNvSpPr>
          <p:nvPr>
            <p:ph idx="1"/>
          </p:nvPr>
        </p:nvSpPr>
        <p:spPr/>
        <p:txBody>
          <a:bodyPr>
            <a:normAutofit lnSpcReduction="10000"/>
          </a:bodyPr>
          <a:lstStyle/>
          <a:p>
            <a:pPr marL="0" indent="0">
              <a:buNone/>
            </a:pPr>
            <a:r>
              <a:rPr lang="en-US" dirty="0">
                <a:solidFill>
                  <a:schemeClr val="bg1"/>
                </a:solidFill>
                <a:latin typeface="Arial" panose="020B0604020202020204" pitchFamily="34" charset="0"/>
                <a:cs typeface="Arial" panose="020B0604020202020204" pitchFamily="34" charset="0"/>
              </a:rPr>
              <a:t>Sara Spinks, Director</a:t>
            </a:r>
          </a:p>
          <a:p>
            <a:pPr marL="0" indent="0">
              <a:buNone/>
            </a:pPr>
            <a:r>
              <a:rPr lang="en-US" dirty="0">
                <a:solidFill>
                  <a:srgbClr val="2F72D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sara.spinks@ks.gov</a:t>
            </a:r>
            <a:r>
              <a:rPr lang="en-US" dirty="0">
                <a:solidFill>
                  <a:schemeClr val="bg1"/>
                </a:solidFill>
                <a:latin typeface="Arial" panose="020B0604020202020204" pitchFamily="34" charset="0"/>
                <a:cs typeface="Arial" panose="020B0604020202020204" pitchFamily="34" charset="0"/>
              </a:rPr>
              <a:t> – 785-296-3329</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a:solidFill>
                  <a:schemeClr val="bg1"/>
                </a:solidFill>
                <a:latin typeface="Arial" panose="020B0604020202020204" pitchFamily="34" charset="0"/>
                <a:cs typeface="Arial" panose="020B0604020202020204" pitchFamily="34" charset="0"/>
              </a:rPr>
              <a:t>Cole Robison, Director of IT Accessibility</a:t>
            </a:r>
          </a:p>
          <a:p>
            <a:pPr marL="0" indent="0">
              <a:buNone/>
            </a:pPr>
            <a:r>
              <a:rPr lang="en-US" dirty="0">
                <a:solidFill>
                  <a:srgbClr val="2F72D3"/>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cole.robison@ks.gov</a:t>
            </a:r>
            <a:r>
              <a:rPr lang="en-US" dirty="0">
                <a:solidFill>
                  <a:schemeClr val="bg1"/>
                </a:solidFill>
                <a:latin typeface="Arial" panose="020B0604020202020204" pitchFamily="34" charset="0"/>
                <a:cs typeface="Arial" panose="020B0604020202020204" pitchFamily="34" charset="0"/>
              </a:rPr>
              <a:t> – 785-291-3016</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a:solidFill>
                  <a:schemeClr val="bg1"/>
                </a:solidFill>
                <a:latin typeface="Arial" panose="020B0604020202020204" pitchFamily="34" charset="0"/>
                <a:cs typeface="Arial" panose="020B0604020202020204" pitchFamily="34" charset="0"/>
              </a:rPr>
              <a:t>Celena Ramirez, Project Management Training Coordinator</a:t>
            </a:r>
          </a:p>
          <a:p>
            <a:pPr marL="0" indent="0">
              <a:buNone/>
            </a:pPr>
            <a:r>
              <a:rPr lang="en-US" dirty="0">
                <a:solidFill>
                  <a:srgbClr val="2F72D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celena.m.ramirez@ks.gov</a:t>
            </a:r>
            <a:r>
              <a:rPr lang="en-US" dirty="0">
                <a:solidFill>
                  <a:schemeClr val="bg1"/>
                </a:solidFill>
                <a:latin typeface="Arial" panose="020B0604020202020204" pitchFamily="34" charset="0"/>
                <a:cs typeface="Arial" panose="020B0604020202020204" pitchFamily="34" charset="0"/>
              </a:rPr>
              <a:t> – 785-368-7161</a:t>
            </a:r>
          </a:p>
        </p:txBody>
      </p:sp>
      <p:sp>
        <p:nvSpPr>
          <p:cNvPr id="4" name="Slide Number Placeholder 3">
            <a:extLst>
              <a:ext uri="{FF2B5EF4-FFF2-40B4-BE49-F238E27FC236}">
                <a16:creationId xmlns:a16="http://schemas.microsoft.com/office/drawing/2014/main" id="{8848B058-DEA9-4D13-B055-625FB588C41E}"/>
              </a:ext>
            </a:extLst>
          </p:cNvPr>
          <p:cNvSpPr>
            <a:spLocks noGrp="1"/>
          </p:cNvSpPr>
          <p:nvPr>
            <p:ph type="sldNum" sz="quarter" idx="12"/>
          </p:nvPr>
        </p:nvSpPr>
        <p:spPr/>
        <p:txBody>
          <a:bodyPr/>
          <a:lstStyle/>
          <a:p>
            <a:fld id="{7D16CAC6-79AF-764B-A47E-1F0DD25E8EA2}" type="slidenum">
              <a:rPr lang="en-US" smtClean="0"/>
              <a:t>26</a:t>
            </a:fld>
            <a:endParaRPr lang="en-US"/>
          </a:p>
        </p:txBody>
      </p:sp>
      <p:sp>
        <p:nvSpPr>
          <p:cNvPr id="3" name="TextBox 2">
            <a:extLst>
              <a:ext uri="{FF2B5EF4-FFF2-40B4-BE49-F238E27FC236}">
                <a16:creationId xmlns:a16="http://schemas.microsoft.com/office/drawing/2014/main" id="{0B908D74-5D49-4ABE-9F02-167D3B46B123}"/>
              </a:ext>
            </a:extLst>
          </p:cNvPr>
          <p:cNvSpPr txBox="1"/>
          <p:nvPr/>
        </p:nvSpPr>
        <p:spPr>
          <a:xfrm>
            <a:off x="318178" y="327691"/>
            <a:ext cx="8547148" cy="1323439"/>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Kansas Information Technology Office</a:t>
            </a:r>
          </a:p>
        </p:txBody>
      </p:sp>
    </p:spTree>
    <p:extLst>
      <p:ext uri="{BB962C8B-B14F-4D97-AF65-F5344CB8AC3E}">
        <p14:creationId xmlns:p14="http://schemas.microsoft.com/office/powerpoint/2010/main" val="229965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458E3-3F55-290F-7C67-3B34EF92ED74}"/>
              </a:ext>
            </a:extLst>
          </p:cNvPr>
          <p:cNvSpPr>
            <a:spLocks noGrp="1"/>
          </p:cNvSpPr>
          <p:nvPr>
            <p:ph type="title"/>
          </p:nvPr>
        </p:nvSpPr>
        <p:spPr/>
        <p:txBody>
          <a:bodyPr/>
          <a:lstStyle/>
          <a:p>
            <a:r>
              <a:rPr lang="en-US" dirty="0"/>
              <a:t>Kansas IT Project Management Reporting Requirements</a:t>
            </a:r>
          </a:p>
        </p:txBody>
      </p:sp>
      <p:sp>
        <p:nvSpPr>
          <p:cNvPr id="3" name="Content Placeholder 2">
            <a:extLst>
              <a:ext uri="{FF2B5EF4-FFF2-40B4-BE49-F238E27FC236}">
                <a16:creationId xmlns:a16="http://schemas.microsoft.com/office/drawing/2014/main" id="{B44692B1-3630-4C21-9B9F-13A453BD5EC7}"/>
              </a:ext>
            </a:extLst>
          </p:cNvPr>
          <p:cNvSpPr>
            <a:spLocks noGrp="1"/>
          </p:cNvSpPr>
          <p:nvPr>
            <p:ph idx="1"/>
          </p:nvPr>
        </p:nvSpPr>
        <p:spPr>
          <a:xfrm>
            <a:off x="628650" y="1825625"/>
            <a:ext cx="7886700" cy="4351338"/>
          </a:xfrm>
        </p:spPr>
        <p:txBody>
          <a:bodyPr>
            <a:normAutofit/>
          </a:bodyPr>
          <a:lstStyle/>
          <a:p>
            <a:r>
              <a:rPr lang="en-US" dirty="0"/>
              <a:t>K.S.A. 75-7209 requires any agency proposing an IT project to submit the project documentation to the branch CITO for approval prior to procurement.</a:t>
            </a:r>
          </a:p>
          <a:p>
            <a:pPr lvl="1"/>
            <a:r>
              <a:rPr lang="en-US" dirty="0"/>
              <a:t>Includes review of bid specifications </a:t>
            </a:r>
          </a:p>
          <a:p>
            <a:pPr lvl="1"/>
            <a:r>
              <a:rPr lang="en-US" dirty="0"/>
              <a:t>Business Risk Assessment</a:t>
            </a:r>
          </a:p>
          <a:p>
            <a:r>
              <a:rPr lang="en-US" dirty="0"/>
              <a:t>2024 House Substitute for SB291</a:t>
            </a:r>
          </a:p>
          <a:p>
            <a:pPr lvl="1"/>
            <a:r>
              <a:rPr lang="en-US" dirty="0"/>
              <a:t>Added the requirement for the review of ALL IT contracts by the branch Chief Information Security Officer (CISO) before signature.</a:t>
            </a:r>
          </a:p>
          <a:p>
            <a:endParaRPr lang="en-US" dirty="0"/>
          </a:p>
        </p:txBody>
      </p:sp>
      <p:sp>
        <p:nvSpPr>
          <p:cNvPr id="4" name="Slide Number Placeholder 3">
            <a:extLst>
              <a:ext uri="{FF2B5EF4-FFF2-40B4-BE49-F238E27FC236}">
                <a16:creationId xmlns:a16="http://schemas.microsoft.com/office/drawing/2014/main" id="{E97FC7F9-E781-4CF9-893A-E642A342E625}"/>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3</a:t>
            </a:fld>
            <a:endParaRPr lang="en-US"/>
          </a:p>
        </p:txBody>
      </p:sp>
    </p:spTree>
    <p:extLst>
      <p:ext uri="{BB962C8B-B14F-4D97-AF65-F5344CB8AC3E}">
        <p14:creationId xmlns:p14="http://schemas.microsoft.com/office/powerpoint/2010/main" val="321502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9D43D7-5E47-07DD-F6CD-DA8E56108C8D}"/>
              </a:ext>
            </a:extLst>
          </p:cNvPr>
          <p:cNvSpPr>
            <a:spLocks noGrp="1"/>
          </p:cNvSpPr>
          <p:nvPr>
            <p:ph type="title"/>
          </p:nvPr>
        </p:nvSpPr>
        <p:spPr/>
        <p:txBody>
          <a:bodyPr>
            <a:normAutofit fontScale="90000"/>
          </a:bodyPr>
          <a:lstStyle/>
          <a:p>
            <a:r>
              <a:rPr lang="en-US" dirty="0"/>
              <a:t>Executive Branch Information Technology Executive Council (ITEC) Policy</a:t>
            </a:r>
          </a:p>
        </p:txBody>
      </p:sp>
      <p:sp>
        <p:nvSpPr>
          <p:cNvPr id="3" name="Content Placeholder 2">
            <a:extLst>
              <a:ext uri="{FF2B5EF4-FFF2-40B4-BE49-F238E27FC236}">
                <a16:creationId xmlns:a16="http://schemas.microsoft.com/office/drawing/2014/main" id="{B44692B1-3630-4C21-9B9F-13A453BD5EC7}"/>
              </a:ext>
            </a:extLst>
          </p:cNvPr>
          <p:cNvSpPr>
            <a:spLocks noGrp="1"/>
          </p:cNvSpPr>
          <p:nvPr>
            <p:ph idx="1"/>
          </p:nvPr>
        </p:nvSpPr>
        <p:spPr>
          <a:xfrm>
            <a:off x="628650" y="2017059"/>
            <a:ext cx="7886700" cy="4159904"/>
          </a:xfrm>
        </p:spPr>
        <p:txBody>
          <a:bodyPr>
            <a:normAutofit/>
          </a:bodyPr>
          <a:lstStyle/>
          <a:p>
            <a:pPr marL="0" indent="0">
              <a:buNone/>
            </a:pPr>
            <a:r>
              <a:rPr lang="en-US" dirty="0">
                <a:latin typeface="Arial" panose="020B0604020202020204" pitchFamily="34" charset="0"/>
                <a:cs typeface="Arial" panose="020B0604020202020204" pitchFamily="34" charset="0"/>
              </a:rPr>
              <a:t>ITEC Policy 2400-P – IT Project Plan Approval and Project Status Reporting</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Prior approval must be obtained to start an IT project. Approval to proceed on an IT project shall be granted after completion of the Kansas IT Business Risk Assessment and review and approval of all required documentation by the Legislative Joint Committee on IT (JCIT) and branch CITO.</a:t>
            </a:r>
            <a:endParaRPr lang="en-US" dirty="0"/>
          </a:p>
        </p:txBody>
      </p:sp>
      <p:sp>
        <p:nvSpPr>
          <p:cNvPr id="4" name="Slide Number Placeholder 3">
            <a:extLst>
              <a:ext uri="{FF2B5EF4-FFF2-40B4-BE49-F238E27FC236}">
                <a16:creationId xmlns:a16="http://schemas.microsoft.com/office/drawing/2014/main" id="{E97FC7F9-E781-4CF9-893A-E642A342E625}"/>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4</a:t>
            </a:fld>
            <a:endParaRPr lang="en-US"/>
          </a:p>
        </p:txBody>
      </p:sp>
    </p:spTree>
    <p:extLst>
      <p:ext uri="{BB962C8B-B14F-4D97-AF65-F5344CB8AC3E}">
        <p14:creationId xmlns:p14="http://schemas.microsoft.com/office/powerpoint/2010/main" val="164464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3CEB3-6182-8ED7-D01B-2E5A2CDFBA89}"/>
              </a:ext>
            </a:extLst>
          </p:cNvPr>
          <p:cNvSpPr>
            <a:spLocks noGrp="1"/>
          </p:cNvSpPr>
          <p:nvPr>
            <p:ph type="title"/>
          </p:nvPr>
        </p:nvSpPr>
        <p:spPr/>
        <p:txBody>
          <a:bodyPr/>
          <a:lstStyle/>
          <a:p>
            <a:r>
              <a:rPr lang="en-US"/>
              <a:t>ITEC-2400-S</a:t>
            </a:r>
          </a:p>
        </p:txBody>
      </p:sp>
      <p:sp>
        <p:nvSpPr>
          <p:cNvPr id="5" name="Content Placeholder 4">
            <a:extLst>
              <a:ext uri="{FF2B5EF4-FFF2-40B4-BE49-F238E27FC236}">
                <a16:creationId xmlns:a16="http://schemas.microsoft.com/office/drawing/2014/main" id="{5869379B-73C3-0608-F33E-A9604010D34B}"/>
              </a:ext>
            </a:extLst>
          </p:cNvPr>
          <p:cNvSpPr>
            <a:spLocks noGrp="1"/>
          </p:cNvSpPr>
          <p:nvPr>
            <p:ph idx="1"/>
          </p:nvPr>
        </p:nvSpPr>
        <p:spPr/>
        <p:txBody>
          <a:bodyPr/>
          <a:lstStyle/>
          <a:p>
            <a:pPr marL="0" indent="0">
              <a:buNone/>
            </a:pPr>
            <a:r>
              <a:rPr lang="en-US">
                <a:solidFill>
                  <a:schemeClr val="accent1"/>
                </a:solidFill>
                <a:latin typeface="Arial" panose="020B0604020202020204" pitchFamily="34" charset="0"/>
                <a:cs typeface="Arial" panose="020B0604020202020204" pitchFamily="34" charset="0"/>
              </a:rPr>
              <a:t>ITEC Standard 2400 - IT Project Plan Approval and Project Status Reporting Instructions</a:t>
            </a:r>
          </a:p>
          <a:p>
            <a:pPr marL="0" indent="0">
              <a:buNone/>
            </a:pPr>
            <a:r>
              <a:rPr lang="en-US">
                <a:hlinkClick r:id="rId2"/>
              </a:rPr>
              <a:t>https://ebit.ks.gov/itec-2400-s</a:t>
            </a:r>
            <a:endParaRPr lang="en-US"/>
          </a:p>
        </p:txBody>
      </p:sp>
      <p:sp>
        <p:nvSpPr>
          <p:cNvPr id="2" name="Slide Number Placeholder 1">
            <a:extLst>
              <a:ext uri="{FF2B5EF4-FFF2-40B4-BE49-F238E27FC236}">
                <a16:creationId xmlns:a16="http://schemas.microsoft.com/office/drawing/2014/main" id="{E50AD983-87F2-48DC-B8B2-33000D27A463}"/>
              </a:ext>
            </a:extLst>
          </p:cNvPr>
          <p:cNvSpPr>
            <a:spLocks noGrp="1"/>
          </p:cNvSpPr>
          <p:nvPr>
            <p:ph type="sldNum" sz="quarter" idx="12"/>
          </p:nvPr>
        </p:nvSpPr>
        <p:spPr/>
        <p:txBody>
          <a:bodyPr/>
          <a:lstStyle/>
          <a:p>
            <a:fld id="{7D16CAC6-79AF-764B-A47E-1F0DD25E8EA2}" type="slidenum">
              <a:rPr lang="en-US" smtClean="0"/>
              <a:t>5</a:t>
            </a:fld>
            <a:endParaRPr lang="en-US"/>
          </a:p>
        </p:txBody>
      </p:sp>
    </p:spTree>
    <p:extLst>
      <p:ext uri="{BB962C8B-B14F-4D97-AF65-F5344CB8AC3E}">
        <p14:creationId xmlns:p14="http://schemas.microsoft.com/office/powerpoint/2010/main" val="256810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867DB-023D-61F2-F389-B4DFA9E0A147}"/>
              </a:ext>
            </a:extLst>
          </p:cNvPr>
          <p:cNvSpPr>
            <a:spLocks noGrp="1"/>
          </p:cNvSpPr>
          <p:nvPr>
            <p:ph type="title"/>
          </p:nvPr>
        </p:nvSpPr>
        <p:spPr/>
        <p:txBody>
          <a:bodyPr/>
          <a:lstStyle/>
          <a:p>
            <a:r>
              <a:rPr lang="en-US" dirty="0">
                <a:hlinkClick r:id="rId2"/>
              </a:rPr>
              <a:t>ITEC Compliance Requirements</a:t>
            </a:r>
            <a:endParaRPr lang="en-US" dirty="0"/>
          </a:p>
        </p:txBody>
      </p:sp>
      <p:sp>
        <p:nvSpPr>
          <p:cNvPr id="5" name="Content Placeholder 4">
            <a:extLst>
              <a:ext uri="{FF2B5EF4-FFF2-40B4-BE49-F238E27FC236}">
                <a16:creationId xmlns:a16="http://schemas.microsoft.com/office/drawing/2014/main" id="{7B357C1E-EA0D-1F7D-81B8-9EB858310BFA}"/>
              </a:ext>
            </a:extLst>
          </p:cNvPr>
          <p:cNvSpPr>
            <a:spLocks noGrp="1"/>
          </p:cNvSpPr>
          <p:nvPr>
            <p:ph idx="1"/>
          </p:nvPr>
        </p:nvSpPr>
        <p:spPr/>
        <p:txBody>
          <a:bodyPr>
            <a:normAutofit/>
          </a:bodyPr>
          <a:lstStyle/>
          <a:p>
            <a:r>
              <a:rPr lang="en-US"/>
              <a:t>Architecture – ITEC-4010-P &amp; 9500-P</a:t>
            </a:r>
          </a:p>
          <a:p>
            <a:r>
              <a:rPr lang="en-US"/>
              <a:t>Ownership of Software Code and Related Intellectual Property – ITEC-1500-P</a:t>
            </a:r>
          </a:p>
          <a:p>
            <a:r>
              <a:rPr lang="en-US"/>
              <a:t>Accessibility – ITEC-1210-P</a:t>
            </a:r>
          </a:p>
          <a:p>
            <a:r>
              <a:rPr lang="en-US"/>
              <a:t>Electronic Record Retention – KSA 45-403 &amp; KSA 45-215 through 45-223</a:t>
            </a:r>
          </a:p>
          <a:p>
            <a:r>
              <a:rPr lang="en-US"/>
              <a:t>Security – ITEC-7230-P</a:t>
            </a:r>
          </a:p>
          <a:p>
            <a:r>
              <a:rPr lang="en-US"/>
              <a:t>Data Compliance – ITEC-8010-P</a:t>
            </a:r>
          </a:p>
        </p:txBody>
      </p:sp>
      <p:sp>
        <p:nvSpPr>
          <p:cNvPr id="2" name="Slide Number Placeholder 1">
            <a:extLst>
              <a:ext uri="{FF2B5EF4-FFF2-40B4-BE49-F238E27FC236}">
                <a16:creationId xmlns:a16="http://schemas.microsoft.com/office/drawing/2014/main" id="{196EC991-FE08-4895-BBF8-201360F14E1F}"/>
              </a:ext>
            </a:extLst>
          </p:cNvPr>
          <p:cNvSpPr>
            <a:spLocks noGrp="1"/>
          </p:cNvSpPr>
          <p:nvPr>
            <p:ph type="sldNum" sz="quarter" idx="12"/>
          </p:nvPr>
        </p:nvSpPr>
        <p:spPr/>
        <p:txBody>
          <a:bodyPr/>
          <a:lstStyle/>
          <a:p>
            <a:fld id="{7D16CAC6-79AF-764B-A47E-1F0DD25E8EA2}" type="slidenum">
              <a:rPr lang="en-US" smtClean="0"/>
              <a:t>6</a:t>
            </a:fld>
            <a:endParaRPr lang="en-US"/>
          </a:p>
        </p:txBody>
      </p:sp>
    </p:spTree>
    <p:extLst>
      <p:ext uri="{BB962C8B-B14F-4D97-AF65-F5344CB8AC3E}">
        <p14:creationId xmlns:p14="http://schemas.microsoft.com/office/powerpoint/2010/main" val="65467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9D43D7-5E47-07DD-F6CD-DA8E56108C8D}"/>
              </a:ext>
            </a:extLst>
          </p:cNvPr>
          <p:cNvSpPr>
            <a:spLocks noGrp="1"/>
          </p:cNvSpPr>
          <p:nvPr>
            <p:ph type="title"/>
          </p:nvPr>
        </p:nvSpPr>
        <p:spPr/>
        <p:txBody>
          <a:bodyPr>
            <a:normAutofit/>
          </a:bodyPr>
          <a:lstStyle/>
          <a:p>
            <a:r>
              <a:rPr lang="en-US" sz="3800" dirty="0"/>
              <a:t>Kansas Artificial Intelligence Policy</a:t>
            </a:r>
          </a:p>
        </p:txBody>
      </p:sp>
      <p:sp>
        <p:nvSpPr>
          <p:cNvPr id="3" name="Content Placeholder 2">
            <a:extLst>
              <a:ext uri="{FF2B5EF4-FFF2-40B4-BE49-F238E27FC236}">
                <a16:creationId xmlns:a16="http://schemas.microsoft.com/office/drawing/2014/main" id="{B44692B1-3630-4C21-9B9F-13A453BD5EC7}"/>
              </a:ext>
            </a:extLst>
          </p:cNvPr>
          <p:cNvSpPr>
            <a:spLocks noGrp="1"/>
          </p:cNvSpPr>
          <p:nvPr>
            <p:ph idx="1"/>
          </p:nvPr>
        </p:nvSpPr>
        <p:spPr>
          <a:xfrm>
            <a:off x="628650" y="1613647"/>
            <a:ext cx="7886700" cy="4563316"/>
          </a:xfrm>
        </p:spPr>
        <p:txBody>
          <a:bodyPr>
            <a:normAutofit/>
          </a:bodyPr>
          <a:lstStyle/>
          <a:p>
            <a:pPr>
              <a:spcBef>
                <a:spcPts val="0"/>
              </a:spcBef>
              <a:spcAft>
                <a:spcPts val="1200"/>
              </a:spcAft>
            </a:pPr>
            <a:r>
              <a:rPr lang="en-US" dirty="0">
                <a:latin typeface="Arial" panose="020B0604020202020204" pitchFamily="34" charset="0"/>
                <a:cs typeface="Arial" panose="020B0604020202020204" pitchFamily="34" charset="0"/>
              </a:rPr>
              <a:t>No ITEC policy currently</a:t>
            </a:r>
          </a:p>
          <a:p>
            <a:r>
              <a:rPr lang="en-US" dirty="0">
                <a:hlinkClick r:id="rId2"/>
              </a:rPr>
              <a:t>Executive Branch Generative AI Policy </a:t>
            </a:r>
            <a:endParaRPr lang="en-US" dirty="0"/>
          </a:p>
          <a:p>
            <a:pPr lvl="1">
              <a:spcAft>
                <a:spcPts val="1200"/>
              </a:spcAft>
            </a:pPr>
            <a:r>
              <a:rPr lang="en-US" dirty="0">
                <a:latin typeface="Arial" panose="020B0604020202020204" pitchFamily="34" charset="0"/>
                <a:cs typeface="Arial" panose="020B0604020202020204" pitchFamily="34" charset="0"/>
              </a:rPr>
              <a:t>Effective July 31, 2023</a:t>
            </a:r>
          </a:p>
          <a:p>
            <a:pPr>
              <a:spcBef>
                <a:spcPts val="1200"/>
              </a:spcBef>
            </a:pPr>
            <a:r>
              <a:rPr lang="en-US" dirty="0"/>
              <a:t>Be aware of any agency specific policies</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97FC7F9-E781-4CF9-893A-E642A342E625}"/>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7</a:t>
            </a:fld>
            <a:endParaRPr lang="en-US"/>
          </a:p>
        </p:txBody>
      </p:sp>
    </p:spTree>
    <p:extLst>
      <p:ext uri="{BB962C8B-B14F-4D97-AF65-F5344CB8AC3E}">
        <p14:creationId xmlns:p14="http://schemas.microsoft.com/office/powerpoint/2010/main" val="342726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9D43D7-5E47-07DD-F6CD-DA8E56108C8D}"/>
              </a:ext>
            </a:extLst>
          </p:cNvPr>
          <p:cNvSpPr>
            <a:spLocks noGrp="1"/>
          </p:cNvSpPr>
          <p:nvPr>
            <p:ph type="title"/>
          </p:nvPr>
        </p:nvSpPr>
        <p:spPr/>
        <p:txBody>
          <a:bodyPr>
            <a:normAutofit/>
          </a:bodyPr>
          <a:lstStyle/>
          <a:p>
            <a:r>
              <a:rPr lang="en-US" sz="3800" dirty="0"/>
              <a:t>Kansas IT Accessibility Policy</a:t>
            </a:r>
          </a:p>
        </p:txBody>
      </p:sp>
      <p:sp>
        <p:nvSpPr>
          <p:cNvPr id="3" name="Content Placeholder 2">
            <a:extLst>
              <a:ext uri="{FF2B5EF4-FFF2-40B4-BE49-F238E27FC236}">
                <a16:creationId xmlns:a16="http://schemas.microsoft.com/office/drawing/2014/main" id="{B44692B1-3630-4C21-9B9F-13A453BD5EC7}"/>
              </a:ext>
            </a:extLst>
          </p:cNvPr>
          <p:cNvSpPr>
            <a:spLocks noGrp="1"/>
          </p:cNvSpPr>
          <p:nvPr>
            <p:ph idx="1"/>
          </p:nvPr>
        </p:nvSpPr>
        <p:spPr>
          <a:xfrm>
            <a:off x="628650" y="1425388"/>
            <a:ext cx="7886700" cy="4751575"/>
          </a:xfrm>
        </p:spPr>
        <p:txBody>
          <a:bodyPr>
            <a:normAutofit/>
          </a:bodyPr>
          <a:lstStyle/>
          <a:p>
            <a:r>
              <a:rPr lang="en-US" dirty="0"/>
              <a:t>ITEC Policy 1210</a:t>
            </a:r>
          </a:p>
          <a:p>
            <a:pPr lvl="1"/>
            <a:r>
              <a:rPr lang="en-US" dirty="0"/>
              <a:t>Technical requirements for information and communication technology (ICT) to ensure accessibility and usability by individuals with disabilities</a:t>
            </a:r>
          </a:p>
          <a:p>
            <a:pPr lvl="1"/>
            <a:r>
              <a:rPr lang="en-US" dirty="0"/>
              <a:t>Adopts Federal Section 508 ICT Accessibility Standards</a:t>
            </a:r>
          </a:p>
          <a:p>
            <a:pPr lvl="1"/>
            <a:r>
              <a:rPr lang="en-US" dirty="0"/>
              <a:t>Based on Web Content Accessibility Guidelines (WCAG)</a:t>
            </a:r>
          </a:p>
          <a:p>
            <a:pPr lvl="2"/>
            <a:r>
              <a:rPr lang="en-US" dirty="0"/>
              <a:t>WCAG is an international industry standard for making web content accessible to people with disabilities, developed by the World Wide Web Consortium.</a:t>
            </a:r>
          </a:p>
          <a:p>
            <a:pPr lvl="2"/>
            <a:r>
              <a:rPr lang="en-US" dirty="0"/>
              <a:t>Applied to non-web ICT as well</a:t>
            </a:r>
          </a:p>
        </p:txBody>
      </p:sp>
      <p:sp>
        <p:nvSpPr>
          <p:cNvPr id="4" name="Slide Number Placeholder 3">
            <a:extLst>
              <a:ext uri="{FF2B5EF4-FFF2-40B4-BE49-F238E27FC236}">
                <a16:creationId xmlns:a16="http://schemas.microsoft.com/office/drawing/2014/main" id="{E97FC7F9-E781-4CF9-893A-E642A342E625}"/>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8</a:t>
            </a:fld>
            <a:endParaRPr lang="en-US"/>
          </a:p>
        </p:txBody>
      </p:sp>
    </p:spTree>
    <p:extLst>
      <p:ext uri="{BB962C8B-B14F-4D97-AF65-F5344CB8AC3E}">
        <p14:creationId xmlns:p14="http://schemas.microsoft.com/office/powerpoint/2010/main" val="316206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9D43D7-5E47-07DD-F6CD-DA8E56108C8D}"/>
              </a:ext>
            </a:extLst>
          </p:cNvPr>
          <p:cNvSpPr>
            <a:spLocks noGrp="1"/>
          </p:cNvSpPr>
          <p:nvPr>
            <p:ph type="title"/>
          </p:nvPr>
        </p:nvSpPr>
        <p:spPr/>
        <p:txBody>
          <a:bodyPr>
            <a:normAutofit/>
          </a:bodyPr>
          <a:lstStyle/>
          <a:p>
            <a:r>
              <a:rPr lang="en-US" sz="3800" dirty="0"/>
              <a:t>Federal ADA Title II Rule Updates</a:t>
            </a:r>
          </a:p>
        </p:txBody>
      </p:sp>
      <p:sp>
        <p:nvSpPr>
          <p:cNvPr id="3" name="Content Placeholder 2">
            <a:extLst>
              <a:ext uri="{FF2B5EF4-FFF2-40B4-BE49-F238E27FC236}">
                <a16:creationId xmlns:a16="http://schemas.microsoft.com/office/drawing/2014/main" id="{B44692B1-3630-4C21-9B9F-13A453BD5EC7}"/>
              </a:ext>
            </a:extLst>
          </p:cNvPr>
          <p:cNvSpPr>
            <a:spLocks noGrp="1"/>
          </p:cNvSpPr>
          <p:nvPr>
            <p:ph idx="1"/>
          </p:nvPr>
        </p:nvSpPr>
        <p:spPr>
          <a:xfrm>
            <a:off x="628650" y="1613647"/>
            <a:ext cx="7886700" cy="4563316"/>
          </a:xfrm>
        </p:spPr>
        <p:txBody>
          <a:bodyPr>
            <a:normAutofit/>
          </a:bodyPr>
          <a:lstStyle/>
          <a:p>
            <a:r>
              <a:rPr lang="en-US" dirty="0"/>
              <a:t>New rule was announced April 8, 2024, and published in the </a:t>
            </a:r>
            <a:r>
              <a:rPr lang="en-US" i="1" dirty="0"/>
              <a:t>Federal Register </a:t>
            </a:r>
            <a:r>
              <a:rPr lang="en-US" dirty="0"/>
              <a:t>April 24, 2024.</a:t>
            </a:r>
          </a:p>
          <a:p>
            <a:r>
              <a:rPr lang="en-US" dirty="0"/>
              <a:t>The compliance date for large public entities (50,000 or more people) is April 24, 2026. For small entities (0 to 49,999 people), it is April 26, 2027.</a:t>
            </a:r>
          </a:p>
          <a:p>
            <a:r>
              <a:rPr lang="en-US" dirty="0"/>
              <a:t>Also sets WCAG as the technical standard</a:t>
            </a:r>
          </a:p>
        </p:txBody>
      </p:sp>
      <p:sp>
        <p:nvSpPr>
          <p:cNvPr id="4" name="Slide Number Placeholder 3">
            <a:extLst>
              <a:ext uri="{FF2B5EF4-FFF2-40B4-BE49-F238E27FC236}">
                <a16:creationId xmlns:a16="http://schemas.microsoft.com/office/drawing/2014/main" id="{E97FC7F9-E781-4CF9-893A-E642A342E625}"/>
              </a:ext>
            </a:extLst>
          </p:cNvPr>
          <p:cNvSpPr>
            <a:spLocks noGrp="1"/>
          </p:cNvSpPr>
          <p:nvPr>
            <p:ph type="sldNum" sz="quarter" idx="12"/>
          </p:nvPr>
        </p:nvSpPr>
        <p:spPr>
          <a:xfrm>
            <a:off x="6936923" y="6356351"/>
            <a:ext cx="2057400" cy="365125"/>
          </a:xfrm>
        </p:spPr>
        <p:txBody>
          <a:bodyPr/>
          <a:lstStyle/>
          <a:p>
            <a:fld id="{7D16CAC6-79AF-764B-A47E-1F0DD25E8EA2}" type="slidenum">
              <a:rPr lang="en-US" smtClean="0"/>
              <a:pPr/>
              <a:t>9</a:t>
            </a:fld>
            <a:endParaRPr lang="en-US"/>
          </a:p>
        </p:txBody>
      </p:sp>
    </p:spTree>
    <p:extLst>
      <p:ext uri="{BB962C8B-B14F-4D97-AF65-F5344CB8AC3E}">
        <p14:creationId xmlns:p14="http://schemas.microsoft.com/office/powerpoint/2010/main" val="392347662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002469"/>
      </a:accent1>
      <a:accent2>
        <a:srgbClr val="F0AC02"/>
      </a:accent2>
      <a:accent3>
        <a:srgbClr val="002469"/>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sas_theme" id="{BA600293-3C8A-8141-B952-9861FAC514CE}" vid="{1D71E1A7-547A-F14D-AB51-6CBD74F1EB7B}"/>
    </a:ext>
  </a:extLst>
</a:theme>
</file>

<file path=ppt/theme/theme2.xml><?xml version="1.0" encoding="utf-8"?>
<a:theme xmlns:a="http://schemas.openxmlformats.org/drawingml/2006/main" name="1_Office Theme">
  <a:themeElements>
    <a:clrScheme name="Custom 2">
      <a:dk1>
        <a:srgbClr val="000000"/>
      </a:dk1>
      <a:lt1>
        <a:srgbClr val="FFFFFF"/>
      </a:lt1>
      <a:dk2>
        <a:srgbClr val="44546A"/>
      </a:dk2>
      <a:lt2>
        <a:srgbClr val="E7E6E6"/>
      </a:lt2>
      <a:accent1>
        <a:srgbClr val="002469"/>
      </a:accent1>
      <a:accent2>
        <a:srgbClr val="F0AC02"/>
      </a:accent2>
      <a:accent3>
        <a:srgbClr val="002469"/>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sas_theme" id="{BA600293-3C8A-8141-B952-9861FAC514CE}" vid="{0D840CDD-34EC-5548-AC5D-00B8939D10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0765a7-7c7b-4986-a945-8364b549ae29">
      <Terms xmlns="http://schemas.microsoft.com/office/infopath/2007/PartnerControls"/>
    </lcf76f155ced4ddcb4097134ff3c332f>
    <TaxCatchAll xmlns="e9c0a118-4878-4531-b1be-8635e5c7f1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6D0046BFDA0F4596CDA623E6845076" ma:contentTypeVersion="15" ma:contentTypeDescription="Create a new document." ma:contentTypeScope="" ma:versionID="ba3a2bbd2df44ae518d3fd1ddb6dd5ea">
  <xsd:schema xmlns:xsd="http://www.w3.org/2001/XMLSchema" xmlns:xs="http://www.w3.org/2001/XMLSchema" xmlns:p="http://schemas.microsoft.com/office/2006/metadata/properties" xmlns:ns2="8f0765a7-7c7b-4986-a945-8364b549ae29" xmlns:ns3="e9c0a118-4878-4531-b1be-8635e5c7f15e" targetNamespace="http://schemas.microsoft.com/office/2006/metadata/properties" ma:root="true" ma:fieldsID="c14a938d49c2157123302eb75a4915d2" ns2:_="" ns3:_="">
    <xsd:import namespace="8f0765a7-7c7b-4986-a945-8364b549ae29"/>
    <xsd:import namespace="e9c0a118-4878-4531-b1be-8635e5c7f1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765a7-7c7b-4986-a945-8364b549ae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760d659-d1b8-47d0-a454-1bb206a607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c0a118-4878-4531-b1be-8635e5c7f1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67d591e-d290-402f-abc4-4a027722aa7e}" ma:internalName="TaxCatchAll" ma:showField="CatchAllData" ma:web="e9c0a118-4878-4531-b1be-8635e5c7f1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1BACFE-44FE-4E2C-80A2-1CE2380AEF76}">
  <ds:schemaRefs>
    <ds:schemaRef ds:uri="http://schemas.microsoft.com/office/2006/documentManagement/types"/>
    <ds:schemaRef ds:uri="http://purl.org/dc/dcmitype/"/>
    <ds:schemaRef ds:uri="8f0765a7-7c7b-4986-a945-8364b549ae29"/>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e9c0a118-4878-4531-b1be-8635e5c7f15e"/>
    <ds:schemaRef ds:uri="http://schemas.microsoft.com/office/2006/metadata/properties"/>
  </ds:schemaRefs>
</ds:datastoreItem>
</file>

<file path=customXml/itemProps2.xml><?xml version="1.0" encoding="utf-8"?>
<ds:datastoreItem xmlns:ds="http://schemas.openxmlformats.org/officeDocument/2006/customXml" ds:itemID="{B11E8778-4932-4C5A-A0CE-E4161A9A0466}">
  <ds:schemaRefs>
    <ds:schemaRef ds:uri="http://schemas.microsoft.com/sharepoint/v3/contenttype/forms"/>
  </ds:schemaRefs>
</ds:datastoreItem>
</file>

<file path=customXml/itemProps3.xml><?xml version="1.0" encoding="utf-8"?>
<ds:datastoreItem xmlns:ds="http://schemas.openxmlformats.org/officeDocument/2006/customXml" ds:itemID="{D5EF216F-6AF9-4926-ACB2-58EA173CD806}">
  <ds:schemaRefs>
    <ds:schemaRef ds:uri="8f0765a7-7c7b-4986-a945-8364b549ae29"/>
    <ds:schemaRef ds:uri="e9c0a118-4878-4531-b1be-8635e5c7f1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2944</TotalTime>
  <Words>1324</Words>
  <Application>Microsoft Office PowerPoint</Application>
  <PresentationFormat>On-screen Show (4:3)</PresentationFormat>
  <Paragraphs>207</Paragraphs>
  <Slides>26</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Poppins Light</vt:lpstr>
      <vt:lpstr>Office Theme</vt:lpstr>
      <vt:lpstr>1_Office Theme</vt:lpstr>
      <vt:lpstr>     </vt:lpstr>
      <vt:lpstr>Kansas Project Management Governance</vt:lpstr>
      <vt:lpstr>Kansas IT Project Management Reporting Requirements</vt:lpstr>
      <vt:lpstr>Executive Branch Information Technology Executive Council (ITEC) Policy</vt:lpstr>
      <vt:lpstr>ITEC-2400-S</vt:lpstr>
      <vt:lpstr>ITEC Compliance Requirements</vt:lpstr>
      <vt:lpstr>Kansas Artificial Intelligence Policy</vt:lpstr>
      <vt:lpstr>Kansas IT Accessibility Policy</vt:lpstr>
      <vt:lpstr>Federal ADA Title II Rule Updates</vt:lpstr>
      <vt:lpstr>KARS Process</vt:lpstr>
      <vt:lpstr>Determining projects subject to Kansas IT Business Risk Assessment</vt:lpstr>
      <vt:lpstr>KITO Approval and Reporting System (KARS)</vt:lpstr>
      <vt:lpstr>KITO Approval &amp; Reporting Process Overall Process Flow</vt:lpstr>
      <vt:lpstr>Demands, Projects, and CITO Approvals</vt:lpstr>
      <vt:lpstr>Required Demand Information</vt:lpstr>
      <vt:lpstr>Kansas IT Business Risk Assessment Process Overview</vt:lpstr>
      <vt:lpstr>IT Demand Approval</vt:lpstr>
      <vt:lpstr>$10 Million and Up IT Projects</vt:lpstr>
      <vt:lpstr>Required Project Information</vt:lpstr>
      <vt:lpstr>Compliance Evaluations and Approvals</vt:lpstr>
      <vt:lpstr>Approved Projects</vt:lpstr>
      <vt:lpstr>KARS Usage – 356 Demands</vt:lpstr>
      <vt:lpstr>Helpful Information</vt:lpstr>
      <vt:lpstr>KARS Help Center</vt:lpstr>
      <vt:lpstr>Links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Ingram, Carolynn [OITS]</dc:creator>
  <cp:lastModifiedBy>Sara M. Spinks [OITS]</cp:lastModifiedBy>
  <cp:revision>4</cp:revision>
  <dcterms:created xsi:type="dcterms:W3CDTF">2020-08-14T13:15:34Z</dcterms:created>
  <dcterms:modified xsi:type="dcterms:W3CDTF">2024-11-07T16:48:39Z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0x010100996D0046BFDA0F4596CDA623E6845076</vt:lpwstr>
  </property>
  <property fmtid="{D5CDD505-2E9C-101B-9397-08002B2CF9AE}" pid="3" name="MediaServiceImageTags">
    <vt:lpwstr/>
  </property>
</Properties>
</file>